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73"/>
  </p:handoutMasterIdLst>
  <p:sldIdLst>
    <p:sldId id="256" r:id="rId2"/>
    <p:sldId id="511" r:id="rId3"/>
    <p:sldId id="297" r:id="rId4"/>
    <p:sldId id="345" r:id="rId5"/>
    <p:sldId id="357" r:id="rId6"/>
    <p:sldId id="358" r:id="rId7"/>
    <p:sldId id="361" r:id="rId8"/>
    <p:sldId id="346" r:id="rId9"/>
    <p:sldId id="411" r:id="rId10"/>
    <p:sldId id="359" r:id="rId11"/>
    <p:sldId id="360" r:id="rId12"/>
    <p:sldId id="371" r:id="rId13"/>
    <p:sldId id="372" r:id="rId14"/>
    <p:sldId id="377" r:id="rId15"/>
    <p:sldId id="373" r:id="rId16"/>
    <p:sldId id="378" r:id="rId17"/>
    <p:sldId id="374" r:id="rId18"/>
    <p:sldId id="379" r:id="rId19"/>
    <p:sldId id="380" r:id="rId20"/>
    <p:sldId id="381" r:id="rId21"/>
    <p:sldId id="383" r:id="rId22"/>
    <p:sldId id="384" r:id="rId23"/>
    <p:sldId id="347" r:id="rId24"/>
    <p:sldId id="385" r:id="rId25"/>
    <p:sldId id="386" r:id="rId26"/>
    <p:sldId id="382" r:id="rId27"/>
    <p:sldId id="388" r:id="rId28"/>
    <p:sldId id="389" r:id="rId29"/>
    <p:sldId id="390" r:id="rId30"/>
    <p:sldId id="391" r:id="rId31"/>
    <p:sldId id="392" r:id="rId32"/>
    <p:sldId id="395" r:id="rId33"/>
    <p:sldId id="396" r:id="rId34"/>
    <p:sldId id="398" r:id="rId35"/>
    <p:sldId id="399" r:id="rId36"/>
    <p:sldId id="397" r:id="rId37"/>
    <p:sldId id="402" r:id="rId38"/>
    <p:sldId id="400" r:id="rId39"/>
    <p:sldId id="403" r:id="rId40"/>
    <p:sldId id="404" r:id="rId41"/>
    <p:sldId id="401" r:id="rId42"/>
    <p:sldId id="405" r:id="rId43"/>
    <p:sldId id="348" r:id="rId44"/>
    <p:sldId id="514" r:id="rId45"/>
    <p:sldId id="515" r:id="rId46"/>
    <p:sldId id="520" r:id="rId47"/>
    <p:sldId id="516" r:id="rId48"/>
    <p:sldId id="517" r:id="rId49"/>
    <p:sldId id="521" r:id="rId50"/>
    <p:sldId id="522" r:id="rId51"/>
    <p:sldId id="524" r:id="rId52"/>
    <p:sldId id="523" r:id="rId53"/>
    <p:sldId id="406" r:id="rId54"/>
    <p:sldId id="407" r:id="rId55"/>
    <p:sldId id="408" r:id="rId56"/>
    <p:sldId id="409" r:id="rId57"/>
    <p:sldId id="499" r:id="rId58"/>
    <p:sldId id="525" r:id="rId59"/>
    <p:sldId id="528" r:id="rId60"/>
    <p:sldId id="529" r:id="rId61"/>
    <p:sldId id="526" r:id="rId62"/>
    <p:sldId id="527" r:id="rId63"/>
    <p:sldId id="530" r:id="rId64"/>
    <p:sldId id="532" r:id="rId65"/>
    <p:sldId id="531" r:id="rId66"/>
    <p:sldId id="533" r:id="rId67"/>
    <p:sldId id="535" r:id="rId68"/>
    <p:sldId id="534" r:id="rId69"/>
    <p:sldId id="536" r:id="rId70"/>
    <p:sldId id="512" r:id="rId71"/>
    <p:sldId id="513" r:id="rId72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300" b="1" kern="1200">
        <a:solidFill>
          <a:srgbClr val="FF6600"/>
        </a:solidFill>
        <a:latin typeface="Arial Black" panose="020B0A040201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300" b="1" kern="1200">
        <a:solidFill>
          <a:srgbClr val="FF6600"/>
        </a:solidFill>
        <a:latin typeface="Arial Black" panose="020B0A040201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300" b="1" kern="1200">
        <a:solidFill>
          <a:srgbClr val="FF6600"/>
        </a:solidFill>
        <a:latin typeface="Arial Black" panose="020B0A040201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300" b="1" kern="1200">
        <a:solidFill>
          <a:srgbClr val="FF6600"/>
        </a:solidFill>
        <a:latin typeface="Arial Black" panose="020B0A040201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300" b="1" kern="1200">
        <a:solidFill>
          <a:srgbClr val="FF6600"/>
        </a:solidFill>
        <a:latin typeface="Arial Black" panose="020B0A04020102020204" pitchFamily="34" charset="0"/>
        <a:ea typeface="+mn-ea"/>
        <a:cs typeface="+mn-cs"/>
      </a:defRPr>
    </a:lvl5pPr>
    <a:lvl6pPr marL="2286000" algn="l" defTabSz="914400" rtl="0" eaLnBrk="1" latinLnBrk="0" hangingPunct="1">
      <a:defRPr sz="3300" b="1" kern="1200">
        <a:solidFill>
          <a:srgbClr val="FF6600"/>
        </a:solidFill>
        <a:latin typeface="Arial Black" panose="020B0A04020102020204" pitchFamily="34" charset="0"/>
        <a:ea typeface="+mn-ea"/>
        <a:cs typeface="+mn-cs"/>
      </a:defRPr>
    </a:lvl6pPr>
    <a:lvl7pPr marL="2743200" algn="l" defTabSz="914400" rtl="0" eaLnBrk="1" latinLnBrk="0" hangingPunct="1">
      <a:defRPr sz="3300" b="1" kern="1200">
        <a:solidFill>
          <a:srgbClr val="FF6600"/>
        </a:solidFill>
        <a:latin typeface="Arial Black" panose="020B0A04020102020204" pitchFamily="34" charset="0"/>
        <a:ea typeface="+mn-ea"/>
        <a:cs typeface="+mn-cs"/>
      </a:defRPr>
    </a:lvl7pPr>
    <a:lvl8pPr marL="3200400" algn="l" defTabSz="914400" rtl="0" eaLnBrk="1" latinLnBrk="0" hangingPunct="1">
      <a:defRPr sz="3300" b="1" kern="1200">
        <a:solidFill>
          <a:srgbClr val="FF6600"/>
        </a:solidFill>
        <a:latin typeface="Arial Black" panose="020B0A04020102020204" pitchFamily="34" charset="0"/>
        <a:ea typeface="+mn-ea"/>
        <a:cs typeface="+mn-cs"/>
      </a:defRPr>
    </a:lvl8pPr>
    <a:lvl9pPr marL="3657600" algn="l" defTabSz="914400" rtl="0" eaLnBrk="1" latinLnBrk="0" hangingPunct="1">
      <a:defRPr sz="3300" b="1" kern="1200">
        <a:solidFill>
          <a:srgbClr val="FF6600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FF3399"/>
    <a:srgbClr val="83C2C1"/>
    <a:srgbClr val="72CDF2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9" autoAdjust="0"/>
    <p:restoredTop sz="94737" autoAdjust="0"/>
  </p:normalViewPr>
  <p:slideViewPr>
    <p:cSldViewPr snapToGrid="0">
      <p:cViewPr varScale="1">
        <p:scale>
          <a:sx n="109" d="100"/>
          <a:sy n="109" d="100"/>
        </p:scale>
        <p:origin x="15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1D12EEF-39FE-4E01-A80B-987085DD28B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8AD1789-6171-4874-ADE1-81D98C72887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6ECBE600-8DA8-4A37-9DD3-FD19EDDC533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0662C8D8-99F9-4C82-BD98-66346F89A5F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8FD733E8-3EBD-48F9-ACE4-EA5D313221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EEFCDE09-6D27-47F9-A3E4-09942CCF8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en-US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E87FA454-3ADE-4255-B33D-648C716EB8E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en-US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8260263C-8E2F-47D6-A25D-0DC88781C5D8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en-US" altLang="en-US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09AE1E6-8359-48CD-A2D4-76E00FA40E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8E870C5-0EE1-4184-BFC9-939C568523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D21B2B6-46F5-4F1C-90CF-F8C432D8C6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EE860463-6AC8-4E80-AE12-A9E9FAB0A1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80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8E8AC5-B992-4A16-9488-2E71B16C54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4D1DB3-74B6-46F7-A67C-48EB9B5385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2159DD-BADD-4133-8F4E-A18611B1F6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6134F-9AD9-439F-A531-07972FA135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27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FD53DC-E9DB-4C2D-81F5-CD09D359EA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AF63B2-605C-4172-9B5F-46E9D79ABF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797D40-EDA4-4981-AD2D-25116A3B89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F8CEA-F3DC-4E6A-BAB3-AAD608059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15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09B708-4C72-4E62-B687-BB360D7DC5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781453-93AC-442C-B65A-FB0F5BA6B1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F6DD64-5EB1-48AE-B124-27339F454A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A3358-7566-4B9F-8DC9-E20095ACA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0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427520-5F22-40C5-959C-7DBB5856AD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4A8F29-F55C-41CB-8467-09E4E0D771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AD5144-5567-4F6E-9844-86666EA906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257E0-2E5B-4C11-AEFC-95AD430A73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44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B3369-7EF3-4F92-9D07-11FA019663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8A36D6-33FD-4733-B87E-937E6C27FF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DE027E-E658-40B8-9CBC-379DA5A12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538F0-B5E2-41F1-9F36-951AB33288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60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E3BFC81-65A6-4AFB-8E03-670B193309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729AE78-4F98-49BC-87EC-57F3912D3C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B4AEAE5-AA48-460B-9C68-7B4B432226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3BDE2-EB60-40A1-A19F-E2255806F2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61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1844325-2132-4C9C-A391-51AF8D4698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2EC3CB-1953-4871-913D-632D3CD77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1BEF131-CD50-4A31-925E-B5F6C473F2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BCC7C-CF5C-4473-8D88-BAC7532932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60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448C5F9-63C3-4A2F-A10B-C4630536B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E6F321-538E-432D-90D8-69CF876A21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7723D42-BC06-4C7C-9AC6-F1FC1A1CBE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AE57B-7330-4D3D-86A3-3B786797D8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7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8F27A4-28B8-47EA-801E-2330C56D70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C65FE6-DA29-4346-A6BE-67433D44D0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B8287E-A41D-4A8B-A17E-341E51856D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60EB3-1DB4-4783-BE98-08C3F820BF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66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083F86-D41B-4A2C-83B1-CCD0F65D36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3C643F-CDA2-4351-A032-41344EDAB8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3BAFA6-65E4-434E-9E9A-CC85E3269E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9BF3C-4011-42F1-810D-6645F06193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20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832803A-0932-41BA-84C3-8991E930C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AB82B81-29BE-4942-8A79-E8FAF05681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B56EE43A-366C-42F6-B735-17717B8D21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85DC4F3E-8BAC-4927-9952-5E1E15FF75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CA966A94-DC4F-4854-804C-8735F74D14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DCBA98A4-8FF7-4F34-9473-D7A7DAE5E95C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1" name="Group 7">
            <a:extLst>
              <a:ext uri="{FF2B5EF4-FFF2-40B4-BE49-F238E27FC236}">
                <a16:creationId xmlns:a16="http://schemas.microsoft.com/office/drawing/2014/main" id="{2BBA1600-0EE4-4EE3-8DC8-939504CF1E71}"/>
              </a:ext>
            </a:extLst>
          </p:cNvPr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032" name="AutoShape 8">
              <a:extLst>
                <a:ext uri="{FF2B5EF4-FFF2-40B4-BE49-F238E27FC236}">
                  <a16:creationId xmlns:a16="http://schemas.microsoft.com/office/drawing/2014/main" id="{2843BBE9-8339-4BD7-BD8C-2942E12C3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300" b="1">
                  <a:solidFill>
                    <a:srgbClr val="FF6600"/>
                  </a:solidFill>
                  <a:latin typeface="Arial Black" panose="020B0A04020102020204" pitchFamily="34" charset="0"/>
                </a:defRPr>
              </a:lvl1pPr>
              <a:lvl2pPr marL="742950" indent="-285750" eaLnBrk="0" hangingPunct="0">
                <a:defRPr sz="3300" b="1">
                  <a:solidFill>
                    <a:srgbClr val="FF6600"/>
                  </a:solidFill>
                  <a:latin typeface="Arial Black" panose="020B0A04020102020204" pitchFamily="34" charset="0"/>
                </a:defRPr>
              </a:lvl2pPr>
              <a:lvl3pPr marL="1143000" indent="-228600" eaLnBrk="0" hangingPunct="0">
                <a:defRPr sz="3300" b="1">
                  <a:solidFill>
                    <a:srgbClr val="FF6600"/>
                  </a:solidFill>
                  <a:latin typeface="Arial Black" panose="020B0A04020102020204" pitchFamily="34" charset="0"/>
                </a:defRPr>
              </a:lvl3pPr>
              <a:lvl4pPr marL="1600200" indent="-228600" eaLnBrk="0" hangingPunct="0">
                <a:defRPr sz="3300" b="1">
                  <a:solidFill>
                    <a:srgbClr val="FF6600"/>
                  </a:solidFill>
                  <a:latin typeface="Arial Black" panose="020B0A04020102020204" pitchFamily="34" charset="0"/>
                </a:defRPr>
              </a:lvl4pPr>
              <a:lvl5pPr marL="2057400" indent="-228600" eaLnBrk="0" hangingPunct="0">
                <a:defRPr sz="3300" b="1">
                  <a:solidFill>
                    <a:srgbClr val="FF6600"/>
                  </a:solidFill>
                  <a:latin typeface="Arial Black" panose="020B0A040201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300" b="1">
                  <a:solidFill>
                    <a:srgbClr val="FF6600"/>
                  </a:solidFill>
                  <a:latin typeface="Arial Black" panose="020B0A040201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300" b="1">
                  <a:solidFill>
                    <a:srgbClr val="FF6600"/>
                  </a:solidFill>
                  <a:latin typeface="Arial Black" panose="020B0A040201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300" b="1">
                  <a:solidFill>
                    <a:srgbClr val="FF6600"/>
                  </a:solidFill>
                  <a:latin typeface="Arial Black" panose="020B0A040201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300" b="1">
                  <a:solidFill>
                    <a:srgbClr val="FF6600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/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3" name="Line 9">
              <a:extLst>
                <a:ext uri="{FF2B5EF4-FFF2-40B4-BE49-F238E27FC236}">
                  <a16:creationId xmlns:a16="http://schemas.microsoft.com/office/drawing/2014/main" id="{92CB0B80-4CE4-4174-A830-A4C507969C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6600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6600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6600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FF6600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rgbClr val="FF6600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rgbClr val="FF6600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rgbClr val="FF6600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rgbClr val="FF66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0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81.png"/><Relationship Id="rId10" Type="http://schemas.openxmlformats.org/officeDocument/2006/relationships/image" Target="../media/image2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2.bin"/><Relationship Id="rId1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0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81.png"/><Relationship Id="rId10" Type="http://schemas.openxmlformats.org/officeDocument/2006/relationships/image" Target="../media/image2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2.bin"/><Relationship Id="rId14" Type="http://schemas.openxmlformats.org/officeDocument/2006/relationships/image" Target="../media/image3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81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2.wmf"/><Relationship Id="rId4" Type="http://schemas.openxmlformats.org/officeDocument/2006/relationships/image" Target="../media/image90.png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F8DC7C8-F85F-4A6C-8336-9C9D7A3EB7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68363"/>
            <a:ext cx="7772400" cy="2266950"/>
          </a:xfrm>
        </p:spPr>
        <p:txBody>
          <a:bodyPr/>
          <a:lstStyle/>
          <a:p>
            <a:pPr eaLnBrk="1" hangingPunct="1"/>
            <a:r>
              <a:rPr lang="en-US" altLang="en-US"/>
              <a:t>MAT 3749</a:t>
            </a:r>
            <a:br>
              <a:rPr lang="en-US" altLang="en-US"/>
            </a:br>
            <a:r>
              <a:rPr lang="en-US" altLang="en-US">
                <a:solidFill>
                  <a:srgbClr val="83C2C1"/>
                </a:solidFill>
              </a:rPr>
              <a:t>Introduction to Analysis</a:t>
            </a:r>
            <a:endParaRPr lang="en-US" altLang="en-US" i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6452B4F-A2C5-4ADE-A48A-0624F5B6B99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66CC"/>
                </a:solidFill>
              </a:rPr>
              <a:t>Section 2.3 Part III</a:t>
            </a:r>
          </a:p>
          <a:p>
            <a:pPr eaLnBrk="1" hangingPunct="1"/>
            <a:r>
              <a:rPr lang="en-US" altLang="en-US">
                <a:solidFill>
                  <a:srgbClr val="0066CC"/>
                </a:solidFill>
              </a:rPr>
              <a:t>The Mean Value Theorem</a:t>
            </a:r>
            <a:endParaRPr lang="en-US" altLang="en-US" sz="3200">
              <a:solidFill>
                <a:srgbClr val="FF6600"/>
              </a:solidFill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D9AED15-E003-4261-B154-C743E39E1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438" y="6084888"/>
            <a:ext cx="65595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b="0"/>
              <a:t>http://myhome.spu.edu/lauw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F8F9FEB2-58C4-4778-9779-444EE4E6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Lemma (HW)</a:t>
            </a: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458CC7CB-3CEA-49DF-AF00-DE88EDF3E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008188"/>
            <a:ext cx="8594725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FB0CB10-6B92-4E8C-BD27-BB2A5CA7D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Fermat’s Theorem</a:t>
            </a:r>
            <a:endParaRPr lang="en-US" altLang="en-US"/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5DDAD3F6-1675-4ABB-8C17-70537A1CD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7413"/>
            <a:ext cx="8734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3851575-5E45-48AC-B287-36ABE818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Conceptual Diagrams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80193AA5-3E2E-442D-8259-203D46243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7413"/>
            <a:ext cx="8734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AA6FC90-4F0D-4014-BEF6-7DC3A683D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Fermat’s Theorem</a:t>
            </a:r>
            <a:endParaRPr lang="en-US" altLang="en-US"/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08F4BA47-2BAD-4FE6-A3CF-5A0CE181E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7413"/>
            <a:ext cx="8734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>
            <a:extLst>
              <a:ext uri="{FF2B5EF4-FFF2-40B4-BE49-F238E27FC236}">
                <a16:creationId xmlns:a16="http://schemas.microsoft.com/office/drawing/2014/main" id="{69453867-D5B9-49D0-8316-E37A8F952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3054350"/>
            <a:ext cx="19240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>
            <a:extLst>
              <a:ext uri="{FF2B5EF4-FFF2-40B4-BE49-F238E27FC236}">
                <a16:creationId xmlns:a16="http://schemas.microsoft.com/office/drawing/2014/main" id="{F3C28869-D2B1-4FF9-89BC-60030EB99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3667125"/>
            <a:ext cx="6324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C9CB4367-B87B-40A9-941E-2C791BD64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Fermat’s Theorem</a:t>
            </a:r>
            <a:endParaRPr lang="en-US" altLang="en-US"/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332DE81C-7EA1-4C08-B30D-F117BECC0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7413"/>
            <a:ext cx="8734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>
            <a:extLst>
              <a:ext uri="{FF2B5EF4-FFF2-40B4-BE49-F238E27FC236}">
                <a16:creationId xmlns:a16="http://schemas.microsoft.com/office/drawing/2014/main" id="{2C6FA36F-17B0-4842-9BAF-48C9E314B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3054350"/>
            <a:ext cx="19240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3">
            <a:extLst>
              <a:ext uri="{FF2B5EF4-FFF2-40B4-BE49-F238E27FC236}">
                <a16:creationId xmlns:a16="http://schemas.microsoft.com/office/drawing/2014/main" id="{83377CD8-499A-4A09-9FB1-59799DE5A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3667125"/>
            <a:ext cx="6324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2">
            <a:extLst>
              <a:ext uri="{FF2B5EF4-FFF2-40B4-BE49-F238E27FC236}">
                <a16:creationId xmlns:a16="http://schemas.microsoft.com/office/drawing/2014/main" id="{C85EE3B2-508A-4113-BF8B-77EAB9A7B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5062538"/>
            <a:ext cx="859155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F4345ACE-1B66-435D-821B-50E84AE4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Fermat’s Theorem</a:t>
            </a:r>
            <a:endParaRPr lang="en-US" altLang="en-US"/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7B315B5A-487A-4A7F-A25A-344D4616D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2046288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C1ED868-4736-416A-B37E-C9F0F9239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Fermat’s Theorem</a:t>
            </a:r>
            <a:endParaRPr lang="en-US" altLang="en-US"/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9C954C4B-DDF4-4FEB-9D66-53DC61D33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2046288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3">
            <a:extLst>
              <a:ext uri="{FF2B5EF4-FFF2-40B4-BE49-F238E27FC236}">
                <a16:creationId xmlns:a16="http://schemas.microsoft.com/office/drawing/2014/main" id="{2FFD6B81-CDB7-4EBD-9C7C-3638E4521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3914775"/>
            <a:ext cx="27241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449D9DB1-F3D6-4FB4-AB6E-D54B07CDC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Proof</a:t>
            </a:r>
            <a:endParaRPr lang="en-US" altLang="en-US"/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9A774411-B82A-4A44-8EB8-4F964EBA2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1927225"/>
            <a:ext cx="70008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49E3CFD3-3DB5-4891-B7EE-236517AAD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Proof</a:t>
            </a:r>
            <a:endParaRPr lang="en-US" altLang="en-US"/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96CCAFDA-CC0D-430C-A166-FF2AD1532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2006600"/>
            <a:ext cx="49244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29BCFA12-AE06-4B3F-8B47-C9AC1E3A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Proof</a:t>
            </a:r>
            <a:endParaRPr lang="en-US" altLang="en-US"/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65A770F4-F188-4EE9-8E6F-19C0C7BA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2006600"/>
            <a:ext cx="49244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589C04A8-6E37-4B1E-BF25-77F2D1F9A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5167313"/>
            <a:ext cx="86391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6">
            <a:extLst>
              <a:ext uri="{FF2B5EF4-FFF2-40B4-BE49-F238E27FC236}">
                <a16:creationId xmlns:a16="http://schemas.microsoft.com/office/drawing/2014/main" id="{4965A0F8-AD21-4996-AAC8-95E706D16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3559175"/>
            <a:ext cx="48577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Important Result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476250" y="3500438"/>
          <a:ext cx="2249488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8" name="Equation" r:id="rId3" imgW="1295400" imgH="431800" progId="Equation.DSMT4">
                  <p:embed/>
                </p:oleObj>
              </mc:Choice>
              <mc:Fallback>
                <p:oleObj name="Equation" r:id="rId3" imgW="1295400" imgH="431800" progId="Equation.DSMT4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3500438"/>
                        <a:ext cx="2249488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17414" name="Group 21"/>
          <p:cNvGrpSpPr>
            <a:grpSpLocks/>
          </p:cNvGrpSpPr>
          <p:nvPr/>
        </p:nvGrpSpPr>
        <p:grpSpPr bwMode="auto">
          <a:xfrm>
            <a:off x="2684463" y="2117725"/>
            <a:ext cx="4445000" cy="3414713"/>
            <a:chOff x="2684463" y="2117725"/>
            <a:chExt cx="4445000" cy="3414713"/>
          </a:xfrm>
        </p:grpSpPr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>
              <a:off x="2684463" y="5010150"/>
              <a:ext cx="41227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 flipV="1">
              <a:off x="2960688" y="2744788"/>
              <a:ext cx="0" cy="2787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1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217863" y="5086350"/>
                  <a:ext cx="508000" cy="36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800" dirty="0">
                    <a:latin typeface="Verdana" pitchFamily="34" charset="0"/>
                  </a:endParaRPr>
                </a:p>
              </p:txBody>
            </p:sp>
          </mc:Choice>
          <mc:Fallback xmlns="">
            <p:sp>
              <p:nvSpPr>
                <p:cNvPr id="17417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17863" y="5086350"/>
                  <a:ext cx="508000" cy="36671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1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570538" y="5092700"/>
                  <a:ext cx="560387" cy="36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800" dirty="0">
                    <a:latin typeface="Verdana" pitchFamily="34" charset="0"/>
                  </a:endParaRPr>
                </a:p>
              </p:txBody>
            </p:sp>
          </mc:Choice>
          <mc:Fallback xmlns="">
            <p:sp>
              <p:nvSpPr>
                <p:cNvPr id="17418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70538" y="5092700"/>
                  <a:ext cx="560387" cy="36671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419" name="Freeform 12"/>
            <p:cNvSpPr>
              <a:spLocks/>
            </p:cNvSpPr>
            <p:nvPr/>
          </p:nvSpPr>
          <p:spPr bwMode="auto">
            <a:xfrm>
              <a:off x="3484563" y="3276600"/>
              <a:ext cx="2505075" cy="1576388"/>
            </a:xfrm>
            <a:custGeom>
              <a:avLst/>
              <a:gdLst>
                <a:gd name="T0" fmla="*/ 0 w 1578"/>
                <a:gd name="T1" fmla="*/ 2147483647 h 993"/>
                <a:gd name="T2" fmla="*/ 2147483647 w 1578"/>
                <a:gd name="T3" fmla="*/ 2147483647 h 993"/>
                <a:gd name="T4" fmla="*/ 2147483647 w 1578"/>
                <a:gd name="T5" fmla="*/ 2147483647 h 993"/>
                <a:gd name="T6" fmla="*/ 2147483647 w 1578"/>
                <a:gd name="T7" fmla="*/ 2147483647 h 993"/>
                <a:gd name="T8" fmla="*/ 2147483647 w 1578"/>
                <a:gd name="T9" fmla="*/ 2147483647 h 993"/>
                <a:gd name="T10" fmla="*/ 2147483647 w 1578"/>
                <a:gd name="T11" fmla="*/ 0 h 9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78"/>
                <a:gd name="T19" fmla="*/ 0 h 993"/>
                <a:gd name="T20" fmla="*/ 1578 w 1578"/>
                <a:gd name="T21" fmla="*/ 993 h 9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78" h="993">
                  <a:moveTo>
                    <a:pt x="0" y="826"/>
                  </a:moveTo>
                  <a:cubicBezTo>
                    <a:pt x="62" y="836"/>
                    <a:pt x="254" y="993"/>
                    <a:pt x="383" y="889"/>
                  </a:cubicBezTo>
                  <a:cubicBezTo>
                    <a:pt x="512" y="785"/>
                    <a:pt x="667" y="244"/>
                    <a:pt x="777" y="200"/>
                  </a:cubicBezTo>
                  <a:cubicBezTo>
                    <a:pt x="887" y="156"/>
                    <a:pt x="936" y="569"/>
                    <a:pt x="1042" y="622"/>
                  </a:cubicBezTo>
                  <a:cubicBezTo>
                    <a:pt x="1148" y="675"/>
                    <a:pt x="1322" y="622"/>
                    <a:pt x="1411" y="518"/>
                  </a:cubicBezTo>
                  <a:cubicBezTo>
                    <a:pt x="1500" y="414"/>
                    <a:pt x="1543" y="108"/>
                    <a:pt x="157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7420" name="Freeform 13"/>
            <p:cNvSpPr>
              <a:spLocks/>
            </p:cNvSpPr>
            <p:nvPr/>
          </p:nvSpPr>
          <p:spPr bwMode="auto">
            <a:xfrm>
              <a:off x="3490913" y="2363788"/>
              <a:ext cx="2505075" cy="1576387"/>
            </a:xfrm>
            <a:custGeom>
              <a:avLst/>
              <a:gdLst>
                <a:gd name="T0" fmla="*/ 0 w 1578"/>
                <a:gd name="T1" fmla="*/ 2147483647 h 993"/>
                <a:gd name="T2" fmla="*/ 2147483647 w 1578"/>
                <a:gd name="T3" fmla="*/ 2147483647 h 993"/>
                <a:gd name="T4" fmla="*/ 2147483647 w 1578"/>
                <a:gd name="T5" fmla="*/ 2147483647 h 993"/>
                <a:gd name="T6" fmla="*/ 2147483647 w 1578"/>
                <a:gd name="T7" fmla="*/ 2147483647 h 993"/>
                <a:gd name="T8" fmla="*/ 2147483647 w 1578"/>
                <a:gd name="T9" fmla="*/ 2147483647 h 993"/>
                <a:gd name="T10" fmla="*/ 2147483647 w 1578"/>
                <a:gd name="T11" fmla="*/ 0 h 9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78"/>
                <a:gd name="T19" fmla="*/ 0 h 993"/>
                <a:gd name="T20" fmla="*/ 1578 w 1578"/>
                <a:gd name="T21" fmla="*/ 993 h 9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78" h="993">
                  <a:moveTo>
                    <a:pt x="0" y="826"/>
                  </a:moveTo>
                  <a:cubicBezTo>
                    <a:pt x="62" y="836"/>
                    <a:pt x="254" y="993"/>
                    <a:pt x="383" y="889"/>
                  </a:cubicBezTo>
                  <a:cubicBezTo>
                    <a:pt x="512" y="785"/>
                    <a:pt x="667" y="244"/>
                    <a:pt x="777" y="200"/>
                  </a:cubicBezTo>
                  <a:cubicBezTo>
                    <a:pt x="887" y="156"/>
                    <a:pt x="936" y="569"/>
                    <a:pt x="1042" y="622"/>
                  </a:cubicBezTo>
                  <a:cubicBezTo>
                    <a:pt x="1148" y="675"/>
                    <a:pt x="1322" y="622"/>
                    <a:pt x="1411" y="518"/>
                  </a:cubicBezTo>
                  <a:cubicBezTo>
                    <a:pt x="1500" y="414"/>
                    <a:pt x="1543" y="108"/>
                    <a:pt x="157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7421" name="Line 14"/>
            <p:cNvSpPr>
              <a:spLocks noChangeShapeType="1"/>
            </p:cNvSpPr>
            <p:nvPr/>
          </p:nvSpPr>
          <p:spPr bwMode="auto">
            <a:xfrm flipH="1" flipV="1">
              <a:off x="4306888" y="3419475"/>
              <a:ext cx="12700" cy="15763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7422" name="Line 15"/>
            <p:cNvSpPr>
              <a:spLocks noChangeShapeType="1"/>
            </p:cNvSpPr>
            <p:nvPr/>
          </p:nvSpPr>
          <p:spPr bwMode="auto">
            <a:xfrm flipH="1">
              <a:off x="4121150" y="3087688"/>
              <a:ext cx="384175" cy="755650"/>
            </a:xfrm>
            <a:prstGeom prst="line">
              <a:avLst/>
            </a:prstGeom>
            <a:noFill/>
            <a:ln w="28575">
              <a:solidFill>
                <a:srgbClr val="99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7423" name="Line 16"/>
            <p:cNvSpPr>
              <a:spLocks noChangeShapeType="1"/>
            </p:cNvSpPr>
            <p:nvPr/>
          </p:nvSpPr>
          <p:spPr bwMode="auto">
            <a:xfrm flipH="1">
              <a:off x="4135438" y="3965575"/>
              <a:ext cx="384175" cy="755650"/>
            </a:xfrm>
            <a:prstGeom prst="line">
              <a:avLst/>
            </a:prstGeom>
            <a:noFill/>
            <a:ln w="28575">
              <a:solidFill>
                <a:srgbClr val="99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7424" name="Object 18"/>
                <p:cNvGraphicFramePr>
                  <a:graphicFrameLocks noChangeAspect="1"/>
                </p:cNvGraphicFramePr>
                <p:nvPr/>
              </p:nvGraphicFramePr>
              <p:xfrm>
                <a:off x="5948363" y="2117725"/>
                <a:ext cx="1160462" cy="39846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6569" name="Equation" r:id="rId7" imgW="583947" imgH="203112" progId="Equation.3">
                        <p:embed/>
                      </p:oleObj>
                    </mc:Choice>
                    <mc:Fallback>
                      <p:oleObj name="Equation" r:id="rId7" imgW="583947" imgH="203112" progId="Equation.3">
                        <p:embed/>
                        <p:pic>
                          <p:nvPicPr>
                            <p:cNvPr id="17424" name="Object 1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48363" y="2117725"/>
                              <a:ext cx="1160462" cy="39846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7424" name="Object 18"/>
                <p:cNvGraphicFramePr>
                  <a:graphicFrameLocks noChangeAspect="1"/>
                </p:cNvGraphicFramePr>
                <p:nvPr/>
              </p:nvGraphicFramePr>
              <p:xfrm>
                <a:off x="5948363" y="2117725"/>
                <a:ext cx="1160462" cy="39846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7522" name="Equation" r:id="rId9" imgW="583947" imgH="203112" progId="Equation.3">
                        <p:embed/>
                      </p:oleObj>
                    </mc:Choice>
                    <mc:Fallback>
                      <p:oleObj name="Equation" r:id="rId9" imgW="583947" imgH="203112" progId="Equation.3">
                        <p:embed/>
                        <p:pic>
                          <p:nvPicPr>
                            <p:cNvPr id="0" name="Object 1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48363" y="2117725"/>
                              <a:ext cx="1160462" cy="39846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7425" name="Object 19"/>
                <p:cNvGraphicFramePr>
                  <a:graphicFrameLocks noChangeAspect="1"/>
                </p:cNvGraphicFramePr>
                <p:nvPr/>
              </p:nvGraphicFramePr>
              <p:xfrm>
                <a:off x="5994400" y="3198813"/>
                <a:ext cx="1135063" cy="3984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6570" name="Equation" r:id="rId11" imgW="571252" imgH="203112" progId="Equation.3">
                        <p:embed/>
                      </p:oleObj>
                    </mc:Choice>
                    <mc:Fallback>
                      <p:oleObj name="Equation" r:id="rId11" imgW="571252" imgH="203112" progId="Equation.3">
                        <p:embed/>
                        <p:pic>
                          <p:nvPicPr>
                            <p:cNvPr id="17425" name="Object 1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94400" y="3198813"/>
                              <a:ext cx="1135063" cy="3984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7425" name="Object 19"/>
                <p:cNvGraphicFramePr>
                  <a:graphicFrameLocks noChangeAspect="1"/>
                </p:cNvGraphicFramePr>
                <p:nvPr/>
              </p:nvGraphicFramePr>
              <p:xfrm>
                <a:off x="5994400" y="3198813"/>
                <a:ext cx="1135063" cy="3984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7523" name="Equation" r:id="rId13" imgW="571252" imgH="203112" progId="Equation.3">
                        <p:embed/>
                      </p:oleObj>
                    </mc:Choice>
                    <mc:Fallback>
                      <p:oleObj name="Equation" r:id="rId13" imgW="571252" imgH="203112" progId="Equation.3">
                        <p:embed/>
                        <p:pic>
                          <p:nvPicPr>
                            <p:cNvPr id="0" name="Object 1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94400" y="3198813"/>
                              <a:ext cx="1135063" cy="3984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cxnSp>
          <p:nvCxnSpPr>
            <p:cNvPr id="17426" name="Straight Connector 18"/>
            <p:cNvCxnSpPr>
              <a:cxnSpLocks noChangeShapeType="1"/>
            </p:cNvCxnSpPr>
            <p:nvPr/>
          </p:nvCxnSpPr>
          <p:spPr bwMode="auto">
            <a:xfrm rot="5400000">
              <a:off x="3426032" y="5005449"/>
              <a:ext cx="83127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7" name="Straight Connector 20"/>
            <p:cNvCxnSpPr>
              <a:cxnSpLocks noChangeShapeType="1"/>
            </p:cNvCxnSpPr>
            <p:nvPr/>
          </p:nvCxnSpPr>
          <p:spPr bwMode="auto">
            <a:xfrm rot="16200000" flipH="1">
              <a:off x="5792189" y="4990605"/>
              <a:ext cx="118754" cy="59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7A540E8-1064-4A61-9D00-18DFF3E23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Proof</a:t>
            </a:r>
            <a:endParaRPr lang="en-US" altLang="en-US"/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32FFF93E-D194-4DB2-91EF-D1AF98FF2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393950"/>
            <a:ext cx="8596312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B774028B-C6F5-4D8F-B200-8C416113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Rolle’s Theorem</a:t>
            </a:r>
            <a:endParaRPr lang="en-US" altLang="en-US"/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4C37E1D5-E693-4F6D-9B71-719C9526B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008313"/>
            <a:ext cx="82105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>
            <a:extLst>
              <a:ext uri="{FF2B5EF4-FFF2-40B4-BE49-F238E27FC236}">
                <a16:creationId xmlns:a16="http://schemas.microsoft.com/office/drawing/2014/main" id="{753D16D9-D958-4844-B1E3-333B0550C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073275"/>
            <a:ext cx="8686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7919CF6F-B955-49A5-9921-1E19DC4E9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Rolle’s Theorem</a:t>
            </a:r>
            <a:endParaRPr lang="en-US" altLang="en-US"/>
          </a:p>
        </p:txBody>
      </p:sp>
      <p:pic>
        <p:nvPicPr>
          <p:cNvPr id="24579" name="Picture 4">
            <a:extLst>
              <a:ext uri="{FF2B5EF4-FFF2-40B4-BE49-F238E27FC236}">
                <a16:creationId xmlns:a16="http://schemas.microsoft.com/office/drawing/2014/main" id="{A792132D-DDB2-4BD4-992B-62B5FF874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008313"/>
            <a:ext cx="82105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>
            <a:extLst>
              <a:ext uri="{FF2B5EF4-FFF2-40B4-BE49-F238E27FC236}">
                <a16:creationId xmlns:a16="http://schemas.microsoft.com/office/drawing/2014/main" id="{1F35BAC8-71C0-49B1-BC5A-4B76AC7B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073275"/>
            <a:ext cx="8686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>
            <a:extLst>
              <a:ext uri="{FF2B5EF4-FFF2-40B4-BE49-F238E27FC236}">
                <a16:creationId xmlns:a16="http://schemas.microsoft.com/office/drawing/2014/main" id="{FD98021D-69F8-4A80-AF87-E893C9D4C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246688"/>
            <a:ext cx="822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1E5D6177-32A9-4D8F-9899-83F793388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Rolle’s Theorem</a:t>
            </a:r>
            <a:endParaRPr lang="en-US" altLang="en-US"/>
          </a:p>
        </p:txBody>
      </p:sp>
      <p:pic>
        <p:nvPicPr>
          <p:cNvPr id="25603" name="Picture 5">
            <a:extLst>
              <a:ext uri="{FF2B5EF4-FFF2-40B4-BE49-F238E27FC236}">
                <a16:creationId xmlns:a16="http://schemas.microsoft.com/office/drawing/2014/main" id="{34C0DEE7-80C7-4E2E-A479-916C4095E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966913"/>
            <a:ext cx="32099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15E9138-4FF8-44E9-8422-50D289F12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Rolle’s Theorem</a:t>
            </a:r>
            <a:endParaRPr lang="en-US" altLang="en-US"/>
          </a:p>
        </p:txBody>
      </p:sp>
      <p:pic>
        <p:nvPicPr>
          <p:cNvPr id="26627" name="Picture 5">
            <a:extLst>
              <a:ext uri="{FF2B5EF4-FFF2-40B4-BE49-F238E27FC236}">
                <a16:creationId xmlns:a16="http://schemas.microsoft.com/office/drawing/2014/main" id="{C2EDAF9F-434B-4422-BB52-2DB7FEDDA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966913"/>
            <a:ext cx="32099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6">
            <a:extLst>
              <a:ext uri="{FF2B5EF4-FFF2-40B4-BE49-F238E27FC236}">
                <a16:creationId xmlns:a16="http://schemas.microsoft.com/office/drawing/2014/main" id="{E38252F9-B63B-4377-8235-08DDC0978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333750"/>
            <a:ext cx="32480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BD11A2FA-05E3-4BEE-9F63-84B2511B4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Rolle’s Theorem</a:t>
            </a:r>
            <a:endParaRPr lang="en-US" altLang="en-US"/>
          </a:p>
        </p:txBody>
      </p:sp>
      <p:pic>
        <p:nvPicPr>
          <p:cNvPr id="27651" name="Picture 5">
            <a:extLst>
              <a:ext uri="{FF2B5EF4-FFF2-40B4-BE49-F238E27FC236}">
                <a16:creationId xmlns:a16="http://schemas.microsoft.com/office/drawing/2014/main" id="{6584CF1E-77E4-49B0-99D8-EB738DEB0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966913"/>
            <a:ext cx="32099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6">
            <a:extLst>
              <a:ext uri="{FF2B5EF4-FFF2-40B4-BE49-F238E27FC236}">
                <a16:creationId xmlns:a16="http://schemas.microsoft.com/office/drawing/2014/main" id="{1CBBCCD2-DB2A-45E1-B492-2967E9B96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333750"/>
            <a:ext cx="32480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7">
            <a:extLst>
              <a:ext uri="{FF2B5EF4-FFF2-40B4-BE49-F238E27FC236}">
                <a16:creationId xmlns:a16="http://schemas.microsoft.com/office/drawing/2014/main" id="{BCAECBF6-DA68-4DB8-B99D-BA865B47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733925"/>
            <a:ext cx="29146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172C4290-FBE6-4078-853D-6D9E4FD04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Rolle’s Theorem</a:t>
            </a:r>
            <a:endParaRPr lang="en-US" altLang="en-US"/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D80C178C-2E8B-4AB7-9A93-A5F7899B2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2039938"/>
            <a:ext cx="68389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F0C77471-748B-4DF9-A351-D969D54D8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Rolle’s Theorem</a:t>
            </a:r>
            <a:endParaRPr lang="en-US" altLang="en-US"/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438A7D1A-12FF-4AEA-9AD5-DDC803347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2039938"/>
            <a:ext cx="68389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2">
            <a:extLst>
              <a:ext uri="{FF2B5EF4-FFF2-40B4-BE49-F238E27FC236}">
                <a16:creationId xmlns:a16="http://schemas.microsoft.com/office/drawing/2014/main" id="{0D997A08-12E4-452B-BA85-A66386686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544763"/>
            <a:ext cx="8229600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4">
            <a:extLst>
              <a:ext uri="{FF2B5EF4-FFF2-40B4-BE49-F238E27FC236}">
                <a16:creationId xmlns:a16="http://schemas.microsoft.com/office/drawing/2014/main" id="{783417D6-06AB-4922-9B1A-FA5867AEA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225925"/>
            <a:ext cx="82105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5E16249A-3303-4F77-B001-8AB781F9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Rolle’s Theorem</a:t>
            </a:r>
            <a:endParaRPr lang="en-US" altLang="en-US"/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C3B65F29-3232-4453-95D4-CAB630695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1847850"/>
            <a:ext cx="32861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Rectangle 1">
            <a:extLst>
              <a:ext uri="{FF2B5EF4-FFF2-40B4-BE49-F238E27FC236}">
                <a16:creationId xmlns:a16="http://schemas.microsoft.com/office/drawing/2014/main" id="{A16D3383-E15E-4254-9CDD-70B3F3A6D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2709863"/>
            <a:ext cx="3668713" cy="3348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48FF4853-7470-446B-AD76-DDEFA1228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Rolle’s Theorem</a:t>
            </a:r>
            <a:endParaRPr lang="en-US" altLang="en-US"/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1D1AEB52-F3E7-4B4A-A860-62B4E8833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1847850"/>
            <a:ext cx="32861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Rectangle 1">
            <a:extLst>
              <a:ext uri="{FF2B5EF4-FFF2-40B4-BE49-F238E27FC236}">
                <a16:creationId xmlns:a16="http://schemas.microsoft.com/office/drawing/2014/main" id="{ACE63864-EB35-4924-A70E-2BAE30433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3952875"/>
            <a:ext cx="3668713" cy="2105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C99C829-333B-48B6-AA4E-6927F9815C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Preview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110F5B5-B887-40CB-B7A5-D30C719D3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3588" y="1874838"/>
            <a:ext cx="7696200" cy="3703637"/>
          </a:xfrm>
        </p:spPr>
        <p:txBody>
          <a:bodyPr/>
          <a:lstStyle/>
          <a:p>
            <a:pPr marL="338138" indent="-338138" eaLnBrk="1" hangingPunct="1">
              <a:defRPr/>
            </a:pPr>
            <a:r>
              <a:rPr lang="en-US" dirty="0"/>
              <a:t>Extreme Value Theorem</a:t>
            </a:r>
          </a:p>
          <a:p>
            <a:pPr marL="338138" indent="-338138" eaLnBrk="1" hangingPunct="1">
              <a:defRPr/>
            </a:pPr>
            <a:r>
              <a:rPr lang="en-US" dirty="0"/>
              <a:t>Fermat’s Theorem</a:t>
            </a:r>
          </a:p>
          <a:p>
            <a:pPr marL="338138" indent="-338138" eaLnBrk="1" hangingPunct="1">
              <a:defRPr/>
            </a:pPr>
            <a:r>
              <a:rPr lang="en-US" dirty="0" err="1"/>
              <a:t>Rolle’s</a:t>
            </a:r>
            <a:r>
              <a:rPr lang="en-US" dirty="0"/>
              <a:t> Theorem</a:t>
            </a:r>
          </a:p>
          <a:p>
            <a:pPr marL="338138" indent="-338138" eaLnBrk="1" hangingPunct="1">
              <a:defRPr/>
            </a:pPr>
            <a:r>
              <a:rPr lang="en-US" dirty="0"/>
              <a:t>The Mean Value Theorem</a:t>
            </a:r>
          </a:p>
          <a:p>
            <a:pPr marL="338138" indent="-338138" eaLnBrk="1" hangingPunct="1">
              <a:defRPr/>
            </a:pPr>
            <a:endParaRPr lang="en-US" dirty="0"/>
          </a:p>
          <a:p>
            <a:pPr marL="233363" indent="-233363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2DD0E575-5198-4652-87D6-1460F19F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Rolle’s Theorem</a:t>
            </a:r>
            <a:endParaRPr lang="en-US" altLang="en-US"/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4C01845A-043A-44AB-858D-008F38FD3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1847850"/>
            <a:ext cx="32861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Rectangle 1">
            <a:extLst>
              <a:ext uri="{FF2B5EF4-FFF2-40B4-BE49-F238E27FC236}">
                <a16:creationId xmlns:a16="http://schemas.microsoft.com/office/drawing/2014/main" id="{FD59812A-CEB1-4070-BE92-663286E93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5140325"/>
            <a:ext cx="3668713" cy="917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3074DCD5-4855-4B46-8598-30A865391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Rolle’s Theorem</a:t>
            </a:r>
            <a:endParaRPr lang="en-US" altLang="en-US"/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0F094872-9EDC-4416-AEFF-BCEDD8B8F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1847850"/>
            <a:ext cx="32861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D851C9D5-5750-4B05-A75E-087A56D7F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Rolle’s Theorem</a:t>
            </a:r>
            <a:endParaRPr lang="en-US" altLang="en-US"/>
          </a:p>
        </p:txBody>
      </p:sp>
      <p:pic>
        <p:nvPicPr>
          <p:cNvPr id="34819" name="Picture 2">
            <a:extLst>
              <a:ext uri="{FF2B5EF4-FFF2-40B4-BE49-F238E27FC236}">
                <a16:creationId xmlns:a16="http://schemas.microsoft.com/office/drawing/2014/main" id="{A254E816-0502-4123-8AAF-56127E7DA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995488"/>
            <a:ext cx="8229600" cy="249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0" name="Rectangle 1">
            <a:extLst>
              <a:ext uri="{FF2B5EF4-FFF2-40B4-BE49-F238E27FC236}">
                <a16:creationId xmlns:a16="http://schemas.microsoft.com/office/drawing/2014/main" id="{53146D24-FA19-4AA1-972F-0AF2BA86D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3" y="2787650"/>
            <a:ext cx="8474075" cy="2052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FF6600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05F066BE-2E9B-49D8-9475-7F121705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Rolle’s Theorem</a:t>
            </a:r>
            <a:endParaRPr lang="en-US" altLang="en-US"/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B5270991-0CDC-4466-BC69-C7EAA337C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995488"/>
            <a:ext cx="8229600" cy="249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B586A292-6EDA-436C-B4E6-01AC5AA7D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Rolle’s Theorem</a:t>
            </a:r>
            <a:endParaRPr lang="en-US" altLang="en-US"/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F6E1B43F-33F5-4A54-B235-83C670AE6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090738"/>
            <a:ext cx="33337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69A40BEB-3F57-4D22-B50C-CA4ECF637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Rolle’s Theorem</a:t>
            </a:r>
            <a:endParaRPr lang="en-US" altLang="en-US"/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73A651D9-F37C-4FDE-BD13-C0551CCD2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090738"/>
            <a:ext cx="33337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2">
            <a:extLst>
              <a:ext uri="{FF2B5EF4-FFF2-40B4-BE49-F238E27FC236}">
                <a16:creationId xmlns:a16="http://schemas.microsoft.com/office/drawing/2014/main" id="{0BABD604-DEC1-45A6-8F41-508BB8CC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3730625"/>
            <a:ext cx="82010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908A27BB-E0C8-4319-BE18-04F34524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Rolle’s Theorem</a:t>
            </a:r>
            <a:endParaRPr lang="en-US" altLang="en-US"/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D97A9359-31C3-40A4-9E13-1B6FA6B73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5800"/>
            <a:ext cx="33528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95B15986-AE23-426D-AAA1-4C793B0A6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Rolle’s Theorem</a:t>
            </a:r>
            <a:endParaRPr lang="en-US" altLang="en-US"/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4832F4E5-D09E-4DBF-92D5-088AD0CE2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5800"/>
            <a:ext cx="33528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2">
            <a:extLst>
              <a:ext uri="{FF2B5EF4-FFF2-40B4-BE49-F238E27FC236}">
                <a16:creationId xmlns:a16="http://schemas.microsoft.com/office/drawing/2014/main" id="{BCF97042-FDED-45DC-AE8A-9686B37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4421188"/>
            <a:ext cx="8229600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1BF85F52-6439-430D-AA23-8CFC60D65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Rolle’s Theorem</a:t>
            </a:r>
            <a:endParaRPr lang="en-US" altLang="en-US"/>
          </a:p>
        </p:txBody>
      </p:sp>
      <p:pic>
        <p:nvPicPr>
          <p:cNvPr id="40963" name="Picture 2">
            <a:extLst>
              <a:ext uri="{FF2B5EF4-FFF2-40B4-BE49-F238E27FC236}">
                <a16:creationId xmlns:a16="http://schemas.microsoft.com/office/drawing/2014/main" id="{79BB900E-E388-4E03-9F05-BA0DE89BB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111375"/>
            <a:ext cx="29337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30074F17-A4E5-47D5-B611-5776F1A95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Rolle’s Theorem</a:t>
            </a:r>
            <a:endParaRPr lang="en-US" altLang="en-US"/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78FA18F5-95FC-478A-943D-0379B837B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111375"/>
            <a:ext cx="29337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2">
            <a:extLst>
              <a:ext uri="{FF2B5EF4-FFF2-40B4-BE49-F238E27FC236}">
                <a16:creationId xmlns:a16="http://schemas.microsoft.com/office/drawing/2014/main" id="{DB91AB6B-0D7A-4967-9210-C6AAB77B1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781425"/>
            <a:ext cx="23241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59E13B4-FA0B-4FE7-9057-5A45759DC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F9B1B37A-72A1-463C-87BE-BA1150643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Section 2.3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CB960645-7E99-42EE-AC41-642FD8ECE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Rolle’s Theorem</a:t>
            </a:r>
            <a:endParaRPr lang="en-US" altLang="en-US"/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66C7F548-0974-48FA-AD43-272E2C498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111375"/>
            <a:ext cx="29337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2">
            <a:extLst>
              <a:ext uri="{FF2B5EF4-FFF2-40B4-BE49-F238E27FC236}">
                <a16:creationId xmlns:a16="http://schemas.microsoft.com/office/drawing/2014/main" id="{2ACBF9CB-2B0E-4B9B-97F3-4B7AD0029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781425"/>
            <a:ext cx="23241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3">
            <a:extLst>
              <a:ext uri="{FF2B5EF4-FFF2-40B4-BE49-F238E27FC236}">
                <a16:creationId xmlns:a16="http://schemas.microsoft.com/office/drawing/2014/main" id="{03FD89B2-7A25-4E03-91F7-D16234BD2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4762500"/>
            <a:ext cx="6477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C30F8699-D1CF-42FA-8802-E206F414D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Proof</a:t>
            </a:r>
            <a:endParaRPr lang="en-US" altLang="en-US"/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0A95C5DE-372C-4DE9-9092-8D5F89E57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58"/>
          <a:stretch>
            <a:fillRect/>
          </a:stretch>
        </p:blipFill>
        <p:spPr bwMode="auto">
          <a:xfrm>
            <a:off x="461963" y="1928813"/>
            <a:ext cx="822960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3A61FEBA-57C5-40AB-A4EB-72E41F1AF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Proof</a:t>
            </a:r>
            <a:endParaRPr lang="en-US" altLang="en-US"/>
          </a:p>
        </p:txBody>
      </p:sp>
      <p:pic>
        <p:nvPicPr>
          <p:cNvPr id="45059" name="Picture 2">
            <a:extLst>
              <a:ext uri="{FF2B5EF4-FFF2-40B4-BE49-F238E27FC236}">
                <a16:creationId xmlns:a16="http://schemas.microsoft.com/office/drawing/2014/main" id="{F0E9BB3B-F8AE-4427-98B4-AD71FFA6C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37"/>
          <a:stretch>
            <a:fillRect/>
          </a:stretch>
        </p:blipFill>
        <p:spPr bwMode="auto">
          <a:xfrm>
            <a:off x="430213" y="1958975"/>
            <a:ext cx="82296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C1CE5A4-7AAB-48AA-AD53-03795CCE1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The Mean Value Theorem</a:t>
            </a:r>
            <a:endParaRPr lang="en-US" altLang="en-US"/>
          </a:p>
        </p:txBody>
      </p:sp>
      <p:pic>
        <p:nvPicPr>
          <p:cNvPr id="46083" name="Picture 4">
            <a:extLst>
              <a:ext uri="{FF2B5EF4-FFF2-40B4-BE49-F238E27FC236}">
                <a16:creationId xmlns:a16="http://schemas.microsoft.com/office/drawing/2014/main" id="{96922FD6-B510-4176-92CB-31F7C4F95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3981450"/>
            <a:ext cx="5851525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>
            <a:extLst>
              <a:ext uri="{FF2B5EF4-FFF2-40B4-BE49-F238E27FC236}">
                <a16:creationId xmlns:a16="http://schemas.microsoft.com/office/drawing/2014/main" id="{652F395B-E705-45C9-827A-EBA605C7C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001838"/>
            <a:ext cx="86868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C1CE5A4-7AAB-48AA-AD53-03795CCE1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The Mean Value Theorem</a:t>
            </a:r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D875CC-F5D6-4337-B3B9-BD20C9F2F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88" y="2074984"/>
            <a:ext cx="3774712" cy="37136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407CC3-71F9-4DA3-9422-36A6AEADE069}"/>
              </a:ext>
            </a:extLst>
          </p:cNvPr>
          <p:cNvSpPr/>
          <p:nvPr/>
        </p:nvSpPr>
        <p:spPr bwMode="auto">
          <a:xfrm>
            <a:off x="762000" y="5037994"/>
            <a:ext cx="3810000" cy="800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3633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C1CE5A4-7AAB-48AA-AD53-03795CCE1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The Mean Value Theorem</a:t>
            </a:r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D875CC-F5D6-4337-B3B9-BD20C9F2F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88" y="2074984"/>
            <a:ext cx="3774712" cy="371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026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C1CE5A4-7AAB-48AA-AD53-03795CCE1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 wrap="square" anchor="b">
            <a:normAutofit/>
          </a:bodyPr>
          <a:lstStyle/>
          <a:p>
            <a:r>
              <a:rPr lang="en-US" altLang="en-US" b="1"/>
              <a:t>The Mean Value Theorem</a:t>
            </a:r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A0B357-C8A0-46E9-B182-8C649B3DE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59219"/>
            <a:ext cx="72866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705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C1CE5A4-7AAB-48AA-AD53-03795CCE1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 wrap="square" anchor="b">
            <a:normAutofit/>
          </a:bodyPr>
          <a:lstStyle/>
          <a:p>
            <a:r>
              <a:rPr lang="en-US" altLang="en-US" b="1"/>
              <a:t>The Mean Value Theorem</a:t>
            </a:r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AF1029-00B8-485C-9CAB-1AA1A4371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21915"/>
            <a:ext cx="7696200" cy="3404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66078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C1CE5A4-7AAB-48AA-AD53-03795CCE1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The Mean Value Theorem</a:t>
            </a:r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4E5F83-2AF1-461C-B05C-BB867A6B0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27" y="1847850"/>
            <a:ext cx="3771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368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C1CE5A4-7AAB-48AA-AD53-03795CCE1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 wrap="square" anchor="b">
            <a:normAutofit/>
          </a:bodyPr>
          <a:lstStyle/>
          <a:p>
            <a:r>
              <a:rPr lang="en-US" altLang="en-US" b="1"/>
              <a:t>The Mean Value Theorem</a:t>
            </a:r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BDEC15-3518-474B-859A-E1293F7E3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10581"/>
            <a:ext cx="7696200" cy="3227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414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53987C5-2857-44A4-9FE9-8383890D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Maximum Value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A308DE53-AFB8-4FA6-99D4-4837E2B50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2352675"/>
            <a:ext cx="84121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C1CE5A4-7AAB-48AA-AD53-03795CCE1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The Mean Value Theorem</a:t>
            </a:r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ABFC84-A4B4-41B9-9C31-F6CA60609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72029"/>
            <a:ext cx="68580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563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C1CE5A4-7AAB-48AA-AD53-03795CCE1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The Mean Value Theorem</a:t>
            </a:r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ABFC84-A4B4-41B9-9C31-F6CA60609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72029"/>
            <a:ext cx="6858000" cy="2305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13501D-43C4-46FE-BF78-D4E395AE5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619625"/>
            <a:ext cx="31623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313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C1CE5A4-7AAB-48AA-AD53-03795CCE1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 wrap="square" anchor="b">
            <a:normAutofit/>
          </a:bodyPr>
          <a:lstStyle/>
          <a:p>
            <a:r>
              <a:rPr lang="en-US" altLang="en-US" b="1"/>
              <a:t>The Mean Value Theorem</a:t>
            </a:r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58B863-260B-4E89-A708-79563932A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57971"/>
            <a:ext cx="7696200" cy="3732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58961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08A65552-EE50-4225-8965-BF7B61D9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Proof</a:t>
            </a:r>
            <a:endParaRPr lang="en-US" altLang="en-US"/>
          </a:p>
        </p:txBody>
      </p:sp>
      <p:pic>
        <p:nvPicPr>
          <p:cNvPr id="47107" name="Picture 2">
            <a:extLst>
              <a:ext uri="{FF2B5EF4-FFF2-40B4-BE49-F238E27FC236}">
                <a16:creationId xmlns:a16="http://schemas.microsoft.com/office/drawing/2014/main" id="{83722060-D4BB-409C-9001-63D17D57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743075"/>
            <a:ext cx="84486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4">
            <a:extLst>
              <a:ext uri="{FF2B5EF4-FFF2-40B4-BE49-F238E27FC236}">
                <a16:creationId xmlns:a16="http://schemas.microsoft.com/office/drawing/2014/main" id="{D63130F3-7656-4998-9DF8-031910C2F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3981450"/>
            <a:ext cx="5851525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37EDD91F-61A7-40C1-ADF7-8396A9885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The Mean Value Theorem</a:t>
            </a:r>
            <a:endParaRPr lang="en-US" altLang="en-US"/>
          </a:p>
        </p:txBody>
      </p:sp>
      <p:pic>
        <p:nvPicPr>
          <p:cNvPr id="48131" name="Picture 2">
            <a:extLst>
              <a:ext uri="{FF2B5EF4-FFF2-40B4-BE49-F238E27FC236}">
                <a16:creationId xmlns:a16="http://schemas.microsoft.com/office/drawing/2014/main" id="{A9179397-1440-4359-9410-57EE35F98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906588"/>
            <a:ext cx="73247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5DE9E56D-071A-48D6-B57F-7C8E195BF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The Mean Value Theorem</a:t>
            </a:r>
            <a:endParaRPr lang="en-US" altLang="en-US"/>
          </a:p>
        </p:txBody>
      </p:sp>
      <p:pic>
        <p:nvPicPr>
          <p:cNvPr id="49155" name="Picture 2">
            <a:extLst>
              <a:ext uri="{FF2B5EF4-FFF2-40B4-BE49-F238E27FC236}">
                <a16:creationId xmlns:a16="http://schemas.microsoft.com/office/drawing/2014/main" id="{0E7EF06A-3C12-486F-8CBF-FA64A8C84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716088"/>
            <a:ext cx="8229600" cy="228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08F56FFC-391C-451E-B1E9-2956D1C1E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The Mean Value Theorem</a:t>
            </a:r>
            <a:endParaRPr lang="en-US" altLang="en-US"/>
          </a:p>
        </p:txBody>
      </p:sp>
      <p:pic>
        <p:nvPicPr>
          <p:cNvPr id="50179" name="Picture 2">
            <a:extLst>
              <a:ext uri="{FF2B5EF4-FFF2-40B4-BE49-F238E27FC236}">
                <a16:creationId xmlns:a16="http://schemas.microsoft.com/office/drawing/2014/main" id="{388A58DB-D412-4E83-AA83-5B50D83A1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716088"/>
            <a:ext cx="8229600" cy="228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3">
            <a:extLst>
              <a:ext uri="{FF2B5EF4-FFF2-40B4-BE49-F238E27FC236}">
                <a16:creationId xmlns:a16="http://schemas.microsoft.com/office/drawing/2014/main" id="{A96D167C-DF45-4EA1-A7B3-269CFAC9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952875"/>
            <a:ext cx="6126162" cy="21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Theorem </a:t>
            </a:r>
            <a:r>
              <a:rPr lang="en-US" sz="2800" dirty="0"/>
              <a:t>(Consequence of the MVT)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0" y="1904999"/>
                <a:ext cx="7696200" cy="3701041"/>
              </a:xfrm>
            </p:spPr>
            <p:txBody>
              <a:bodyPr/>
              <a:lstStyle/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’(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)=0 </m:t>
                    </m:r>
                  </m:oMath>
                </a14:m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in an interval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is constant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1904999"/>
                <a:ext cx="7696200" cy="3701041"/>
              </a:xfrm>
              <a:blipFill>
                <a:blip r:embed="rId2"/>
                <a:stretch>
                  <a:fillRect l="-1900" t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 wrap="square" anchor="b">
            <a:normAutofit/>
          </a:bodyPr>
          <a:lstStyle/>
          <a:p>
            <a:pPr eaLnBrk="1" hangingPunct="1"/>
            <a:r>
              <a:rPr lang="en-US" dirty="0"/>
              <a:t>Theorem </a:t>
            </a:r>
            <a:r>
              <a:rPr lang="en-US" sz="2800" dirty="0"/>
              <a:t>(Consequence of the MVT)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B350A-1069-4369-BF89-137EB9A51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78623"/>
            <a:ext cx="5476068" cy="403860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6ADE59-BF97-44BF-85C9-751988EE934E}"/>
              </a:ext>
            </a:extLst>
          </p:cNvPr>
          <p:cNvSpPr/>
          <p:nvPr/>
        </p:nvSpPr>
        <p:spPr bwMode="auto">
          <a:xfrm>
            <a:off x="606669" y="3332285"/>
            <a:ext cx="5829300" cy="27256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049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 wrap="square" anchor="b">
            <a:normAutofit/>
          </a:bodyPr>
          <a:lstStyle/>
          <a:p>
            <a:pPr eaLnBrk="1" hangingPunct="1"/>
            <a:r>
              <a:rPr lang="en-US" dirty="0"/>
              <a:t>Theorem </a:t>
            </a:r>
            <a:r>
              <a:rPr lang="en-US" sz="2800" dirty="0"/>
              <a:t>(Consequence of the MVT)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B350A-1069-4369-BF89-137EB9A51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78623"/>
            <a:ext cx="5476068" cy="403860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6ADE59-BF97-44BF-85C9-751988EE934E}"/>
              </a:ext>
            </a:extLst>
          </p:cNvPr>
          <p:cNvSpPr/>
          <p:nvPr/>
        </p:nvSpPr>
        <p:spPr bwMode="auto">
          <a:xfrm>
            <a:off x="606669" y="4431323"/>
            <a:ext cx="5829300" cy="16265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4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09716D0-261B-4849-AA2F-DDE91A84D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Local Maximum</a:t>
            </a:r>
            <a:endParaRPr lang="en-US" altLang="en-US"/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4C5F7DE6-832F-457C-90B4-8949853A8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2530475"/>
            <a:ext cx="84121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 wrap="square" anchor="b">
            <a:normAutofit/>
          </a:bodyPr>
          <a:lstStyle/>
          <a:p>
            <a:pPr eaLnBrk="1" hangingPunct="1"/>
            <a:r>
              <a:rPr lang="en-US" dirty="0"/>
              <a:t>Theorem </a:t>
            </a:r>
            <a:r>
              <a:rPr lang="en-US" sz="2800" dirty="0"/>
              <a:t>(Consequence of the MVT)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B350A-1069-4369-BF89-137EB9A51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78623"/>
            <a:ext cx="5476068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41561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Theorem </a:t>
            </a:r>
            <a:r>
              <a:rPr lang="en-US" sz="2800" dirty="0"/>
              <a:t>(Consequence of the MVT)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0" y="1904999"/>
                <a:ext cx="7696200" cy="1143001"/>
              </a:xfrm>
            </p:spPr>
            <p:txBody>
              <a:bodyPr/>
              <a:lstStyle/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’(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)=0 </m:t>
                    </m:r>
                  </m:oMath>
                </a14:m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in an interval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is constant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1904999"/>
                <a:ext cx="7696200" cy="1143001"/>
              </a:xfrm>
              <a:blipFill>
                <a:blip r:embed="rId2"/>
                <a:stretch>
                  <a:fillRect l="-1900" t="-6383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F33408E-FB19-4FEE-97CF-5E517C071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81" y="3276599"/>
            <a:ext cx="56769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718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Theorem </a:t>
            </a:r>
            <a:r>
              <a:rPr lang="en-US" sz="2800" dirty="0"/>
              <a:t>(Consequence of the MVT)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0" y="1904999"/>
                <a:ext cx="7696200" cy="1143001"/>
              </a:xfrm>
            </p:spPr>
            <p:txBody>
              <a:bodyPr/>
              <a:lstStyle/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’(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)=0 </m:t>
                    </m:r>
                  </m:oMath>
                </a14:m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in an interval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is constant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1904999"/>
                <a:ext cx="7696200" cy="1143001"/>
              </a:xfrm>
              <a:blipFill>
                <a:blip r:embed="rId2"/>
                <a:stretch>
                  <a:fillRect l="-1900" t="-6383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2F734C0-6302-48B2-B0EE-9DC2E59CE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07" y="3182449"/>
            <a:ext cx="68580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130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Theorem </a:t>
            </a:r>
            <a:r>
              <a:rPr lang="en-US" sz="2800" dirty="0"/>
              <a:t>(Consequence of the MVT)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0" y="1904999"/>
                <a:ext cx="7696200" cy="1143001"/>
              </a:xfrm>
            </p:spPr>
            <p:txBody>
              <a:bodyPr/>
              <a:lstStyle/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’(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)=0 </m:t>
                    </m:r>
                  </m:oMath>
                </a14:m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in an interval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is constant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1904999"/>
                <a:ext cx="7696200" cy="1143001"/>
              </a:xfrm>
              <a:blipFill>
                <a:blip r:embed="rId2"/>
                <a:stretch>
                  <a:fillRect l="-1900" t="-6383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D569876-2593-4C00-A6EE-703ACFF86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48" y="3048000"/>
            <a:ext cx="4248150" cy="30670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74D36C-E847-401D-A950-1DE55353E828}"/>
              </a:ext>
            </a:extLst>
          </p:cNvPr>
          <p:cNvSpPr/>
          <p:nvPr/>
        </p:nvSpPr>
        <p:spPr bwMode="auto">
          <a:xfrm>
            <a:off x="592748" y="4765431"/>
            <a:ext cx="4313360" cy="133203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583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Theorem </a:t>
            </a:r>
            <a:r>
              <a:rPr lang="en-US" sz="2800" dirty="0"/>
              <a:t>(Consequence of the MVT)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0" y="1904999"/>
                <a:ext cx="7696200" cy="1143001"/>
              </a:xfrm>
            </p:spPr>
            <p:txBody>
              <a:bodyPr/>
              <a:lstStyle/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’(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)=0 </m:t>
                    </m:r>
                  </m:oMath>
                </a14:m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in an interval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is constant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1904999"/>
                <a:ext cx="7696200" cy="1143001"/>
              </a:xfrm>
              <a:blipFill>
                <a:blip r:embed="rId2"/>
                <a:stretch>
                  <a:fillRect l="-1900" t="-6383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D569876-2593-4C00-A6EE-703ACFF86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48" y="3048000"/>
            <a:ext cx="42481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667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Theorem </a:t>
            </a:r>
            <a:r>
              <a:rPr lang="en-US" sz="2800"/>
              <a:t>(Consequence of the MVT)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DDEEBB-2847-4366-921E-F2FA01238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49225"/>
            <a:ext cx="7285526" cy="30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665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Theorem </a:t>
            </a:r>
            <a:r>
              <a:rPr lang="en-US" sz="2800" dirty="0"/>
              <a:t>(Consequence of the MVT)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CEAE7A-3E64-4984-B970-E4A6C8204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40" y="2029893"/>
            <a:ext cx="8513519" cy="27982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33C43C-83DF-4605-9F98-B24C833F6ABF}"/>
              </a:ext>
            </a:extLst>
          </p:cNvPr>
          <p:cNvSpPr/>
          <p:nvPr/>
        </p:nvSpPr>
        <p:spPr bwMode="auto">
          <a:xfrm>
            <a:off x="439615" y="3622431"/>
            <a:ext cx="8449408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4203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Theorem </a:t>
            </a:r>
            <a:r>
              <a:rPr lang="en-US" sz="2800" dirty="0"/>
              <a:t>(Consequence of the MVT)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CEAE7A-3E64-4984-B970-E4A6C8204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40" y="2029893"/>
            <a:ext cx="8513519" cy="279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012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Theorem </a:t>
            </a:r>
            <a:r>
              <a:rPr lang="en-US" sz="2800" dirty="0"/>
              <a:t>(Consequence of the MVT)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49B670-D63E-47BB-A199-49A10B142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61038"/>
            <a:ext cx="70485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242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Theorem </a:t>
            </a:r>
            <a:r>
              <a:rPr lang="en-US" sz="2800" dirty="0"/>
              <a:t>(Consequence of the MVT)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3CF0E-2D16-48CC-8ABE-813A51736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32514"/>
            <a:ext cx="58864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63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BAE2A6D-622C-4ADB-B5A0-54D2F744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 or F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B8CD9891-A18B-47DF-946C-49AE09E6E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05000"/>
            <a:ext cx="7696200" cy="6429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/>
              <a:t>An absolute max is a local max.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Corollary (Important)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476250" y="3500438"/>
          <a:ext cx="2249488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5" name="Equation" r:id="rId3" imgW="1295400" imgH="431800" progId="Equation.DSMT4">
                  <p:embed/>
                </p:oleObj>
              </mc:Choice>
              <mc:Fallback>
                <p:oleObj name="Equation" r:id="rId3" imgW="1295400" imgH="431800" progId="Equation.DSMT4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3500438"/>
                        <a:ext cx="2249488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17414" name="Group 21"/>
          <p:cNvGrpSpPr>
            <a:grpSpLocks/>
          </p:cNvGrpSpPr>
          <p:nvPr/>
        </p:nvGrpSpPr>
        <p:grpSpPr bwMode="auto">
          <a:xfrm>
            <a:off x="2684463" y="2117725"/>
            <a:ext cx="4445000" cy="3414713"/>
            <a:chOff x="2684463" y="2117725"/>
            <a:chExt cx="4445000" cy="3414713"/>
          </a:xfrm>
        </p:grpSpPr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>
              <a:off x="2684463" y="5010150"/>
              <a:ext cx="41227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 flipV="1">
              <a:off x="2960688" y="2744788"/>
              <a:ext cx="0" cy="2787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1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217863" y="5086350"/>
                  <a:ext cx="508000" cy="36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800" dirty="0">
                    <a:latin typeface="Verdana" pitchFamily="34" charset="0"/>
                  </a:endParaRPr>
                </a:p>
              </p:txBody>
            </p:sp>
          </mc:Choice>
          <mc:Fallback xmlns="">
            <p:sp>
              <p:nvSpPr>
                <p:cNvPr id="17417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17863" y="5086350"/>
                  <a:ext cx="508000" cy="36671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1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570538" y="5092700"/>
                  <a:ext cx="560387" cy="36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800" dirty="0">
                    <a:latin typeface="Verdana" pitchFamily="34" charset="0"/>
                  </a:endParaRPr>
                </a:p>
              </p:txBody>
            </p:sp>
          </mc:Choice>
          <mc:Fallback xmlns="">
            <p:sp>
              <p:nvSpPr>
                <p:cNvPr id="17418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70538" y="5092700"/>
                  <a:ext cx="560387" cy="36671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419" name="Freeform 12"/>
            <p:cNvSpPr>
              <a:spLocks/>
            </p:cNvSpPr>
            <p:nvPr/>
          </p:nvSpPr>
          <p:spPr bwMode="auto">
            <a:xfrm>
              <a:off x="3484563" y="3276600"/>
              <a:ext cx="2505075" cy="1576388"/>
            </a:xfrm>
            <a:custGeom>
              <a:avLst/>
              <a:gdLst>
                <a:gd name="T0" fmla="*/ 0 w 1578"/>
                <a:gd name="T1" fmla="*/ 2147483647 h 993"/>
                <a:gd name="T2" fmla="*/ 2147483647 w 1578"/>
                <a:gd name="T3" fmla="*/ 2147483647 h 993"/>
                <a:gd name="T4" fmla="*/ 2147483647 w 1578"/>
                <a:gd name="T5" fmla="*/ 2147483647 h 993"/>
                <a:gd name="T6" fmla="*/ 2147483647 w 1578"/>
                <a:gd name="T7" fmla="*/ 2147483647 h 993"/>
                <a:gd name="T8" fmla="*/ 2147483647 w 1578"/>
                <a:gd name="T9" fmla="*/ 2147483647 h 993"/>
                <a:gd name="T10" fmla="*/ 2147483647 w 1578"/>
                <a:gd name="T11" fmla="*/ 0 h 9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78"/>
                <a:gd name="T19" fmla="*/ 0 h 993"/>
                <a:gd name="T20" fmla="*/ 1578 w 1578"/>
                <a:gd name="T21" fmla="*/ 993 h 9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78" h="993">
                  <a:moveTo>
                    <a:pt x="0" y="826"/>
                  </a:moveTo>
                  <a:cubicBezTo>
                    <a:pt x="62" y="836"/>
                    <a:pt x="254" y="993"/>
                    <a:pt x="383" y="889"/>
                  </a:cubicBezTo>
                  <a:cubicBezTo>
                    <a:pt x="512" y="785"/>
                    <a:pt x="667" y="244"/>
                    <a:pt x="777" y="200"/>
                  </a:cubicBezTo>
                  <a:cubicBezTo>
                    <a:pt x="887" y="156"/>
                    <a:pt x="936" y="569"/>
                    <a:pt x="1042" y="622"/>
                  </a:cubicBezTo>
                  <a:cubicBezTo>
                    <a:pt x="1148" y="675"/>
                    <a:pt x="1322" y="622"/>
                    <a:pt x="1411" y="518"/>
                  </a:cubicBezTo>
                  <a:cubicBezTo>
                    <a:pt x="1500" y="414"/>
                    <a:pt x="1543" y="108"/>
                    <a:pt x="157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7420" name="Freeform 13"/>
            <p:cNvSpPr>
              <a:spLocks/>
            </p:cNvSpPr>
            <p:nvPr/>
          </p:nvSpPr>
          <p:spPr bwMode="auto">
            <a:xfrm>
              <a:off x="3490913" y="2363788"/>
              <a:ext cx="2505075" cy="1576387"/>
            </a:xfrm>
            <a:custGeom>
              <a:avLst/>
              <a:gdLst>
                <a:gd name="T0" fmla="*/ 0 w 1578"/>
                <a:gd name="T1" fmla="*/ 2147483647 h 993"/>
                <a:gd name="T2" fmla="*/ 2147483647 w 1578"/>
                <a:gd name="T3" fmla="*/ 2147483647 h 993"/>
                <a:gd name="T4" fmla="*/ 2147483647 w 1578"/>
                <a:gd name="T5" fmla="*/ 2147483647 h 993"/>
                <a:gd name="T6" fmla="*/ 2147483647 w 1578"/>
                <a:gd name="T7" fmla="*/ 2147483647 h 993"/>
                <a:gd name="T8" fmla="*/ 2147483647 w 1578"/>
                <a:gd name="T9" fmla="*/ 2147483647 h 993"/>
                <a:gd name="T10" fmla="*/ 2147483647 w 1578"/>
                <a:gd name="T11" fmla="*/ 0 h 9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78"/>
                <a:gd name="T19" fmla="*/ 0 h 993"/>
                <a:gd name="T20" fmla="*/ 1578 w 1578"/>
                <a:gd name="T21" fmla="*/ 993 h 9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78" h="993">
                  <a:moveTo>
                    <a:pt x="0" y="826"/>
                  </a:moveTo>
                  <a:cubicBezTo>
                    <a:pt x="62" y="836"/>
                    <a:pt x="254" y="993"/>
                    <a:pt x="383" y="889"/>
                  </a:cubicBezTo>
                  <a:cubicBezTo>
                    <a:pt x="512" y="785"/>
                    <a:pt x="667" y="244"/>
                    <a:pt x="777" y="200"/>
                  </a:cubicBezTo>
                  <a:cubicBezTo>
                    <a:pt x="887" y="156"/>
                    <a:pt x="936" y="569"/>
                    <a:pt x="1042" y="622"/>
                  </a:cubicBezTo>
                  <a:cubicBezTo>
                    <a:pt x="1148" y="675"/>
                    <a:pt x="1322" y="622"/>
                    <a:pt x="1411" y="518"/>
                  </a:cubicBezTo>
                  <a:cubicBezTo>
                    <a:pt x="1500" y="414"/>
                    <a:pt x="1543" y="108"/>
                    <a:pt x="157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7421" name="Line 14"/>
            <p:cNvSpPr>
              <a:spLocks noChangeShapeType="1"/>
            </p:cNvSpPr>
            <p:nvPr/>
          </p:nvSpPr>
          <p:spPr bwMode="auto">
            <a:xfrm flipH="1" flipV="1">
              <a:off x="4306888" y="3419475"/>
              <a:ext cx="12700" cy="15763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7422" name="Line 15"/>
            <p:cNvSpPr>
              <a:spLocks noChangeShapeType="1"/>
            </p:cNvSpPr>
            <p:nvPr/>
          </p:nvSpPr>
          <p:spPr bwMode="auto">
            <a:xfrm flipH="1">
              <a:off x="4121150" y="3087688"/>
              <a:ext cx="384175" cy="755650"/>
            </a:xfrm>
            <a:prstGeom prst="line">
              <a:avLst/>
            </a:prstGeom>
            <a:noFill/>
            <a:ln w="28575">
              <a:solidFill>
                <a:srgbClr val="99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7423" name="Line 16"/>
            <p:cNvSpPr>
              <a:spLocks noChangeShapeType="1"/>
            </p:cNvSpPr>
            <p:nvPr/>
          </p:nvSpPr>
          <p:spPr bwMode="auto">
            <a:xfrm flipH="1">
              <a:off x="4135438" y="3965575"/>
              <a:ext cx="384175" cy="755650"/>
            </a:xfrm>
            <a:prstGeom prst="line">
              <a:avLst/>
            </a:prstGeom>
            <a:noFill/>
            <a:ln w="28575">
              <a:solidFill>
                <a:srgbClr val="99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7424" name="Object 18"/>
                <p:cNvGraphicFramePr>
                  <a:graphicFrameLocks noChangeAspect="1"/>
                </p:cNvGraphicFramePr>
                <p:nvPr/>
              </p:nvGraphicFramePr>
              <p:xfrm>
                <a:off x="5948363" y="2117725"/>
                <a:ext cx="1160462" cy="39846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7596" name="Equation" r:id="rId7" imgW="583947" imgH="203112" progId="Equation.3">
                        <p:embed/>
                      </p:oleObj>
                    </mc:Choice>
                    <mc:Fallback>
                      <p:oleObj name="Equation" r:id="rId7" imgW="583947" imgH="203112" progId="Equation.3">
                        <p:embed/>
                        <p:pic>
                          <p:nvPicPr>
                            <p:cNvPr id="17424" name="Object 1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48363" y="2117725"/>
                              <a:ext cx="1160462" cy="39846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7424" name="Object 18"/>
                <p:cNvGraphicFramePr>
                  <a:graphicFrameLocks noChangeAspect="1"/>
                </p:cNvGraphicFramePr>
                <p:nvPr/>
              </p:nvGraphicFramePr>
              <p:xfrm>
                <a:off x="5948363" y="2117725"/>
                <a:ext cx="1160462" cy="39846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7522" name="Equation" r:id="rId9" imgW="583947" imgH="203112" progId="Equation.3">
                        <p:embed/>
                      </p:oleObj>
                    </mc:Choice>
                    <mc:Fallback>
                      <p:oleObj name="Equation" r:id="rId9" imgW="583947" imgH="203112" progId="Equation.3">
                        <p:embed/>
                        <p:pic>
                          <p:nvPicPr>
                            <p:cNvPr id="0" name="Object 1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48363" y="2117725"/>
                              <a:ext cx="1160462" cy="39846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7425" name="Object 19"/>
                <p:cNvGraphicFramePr>
                  <a:graphicFrameLocks noChangeAspect="1"/>
                </p:cNvGraphicFramePr>
                <p:nvPr/>
              </p:nvGraphicFramePr>
              <p:xfrm>
                <a:off x="5994400" y="3198813"/>
                <a:ext cx="1135063" cy="3984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7597" name="Equation" r:id="rId11" imgW="571252" imgH="203112" progId="Equation.3">
                        <p:embed/>
                      </p:oleObj>
                    </mc:Choice>
                    <mc:Fallback>
                      <p:oleObj name="Equation" r:id="rId11" imgW="571252" imgH="203112" progId="Equation.3">
                        <p:embed/>
                        <p:pic>
                          <p:nvPicPr>
                            <p:cNvPr id="17425" name="Object 1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94400" y="3198813"/>
                              <a:ext cx="1135063" cy="3984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7425" name="Object 19"/>
                <p:cNvGraphicFramePr>
                  <a:graphicFrameLocks noChangeAspect="1"/>
                </p:cNvGraphicFramePr>
                <p:nvPr/>
              </p:nvGraphicFramePr>
              <p:xfrm>
                <a:off x="5994400" y="3198813"/>
                <a:ext cx="1135063" cy="3984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7523" name="Equation" r:id="rId13" imgW="571252" imgH="203112" progId="Equation.3">
                        <p:embed/>
                      </p:oleObj>
                    </mc:Choice>
                    <mc:Fallback>
                      <p:oleObj name="Equation" r:id="rId13" imgW="571252" imgH="203112" progId="Equation.3">
                        <p:embed/>
                        <p:pic>
                          <p:nvPicPr>
                            <p:cNvPr id="0" name="Object 1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94400" y="3198813"/>
                              <a:ext cx="1135063" cy="3984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cxnSp>
          <p:nvCxnSpPr>
            <p:cNvPr id="17426" name="Straight Connector 18"/>
            <p:cNvCxnSpPr>
              <a:cxnSpLocks noChangeShapeType="1"/>
            </p:cNvCxnSpPr>
            <p:nvPr/>
          </p:nvCxnSpPr>
          <p:spPr bwMode="auto">
            <a:xfrm rot="5400000">
              <a:off x="3426032" y="5005449"/>
              <a:ext cx="83127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7" name="Straight Connector 20"/>
            <p:cNvCxnSpPr>
              <a:cxnSpLocks noChangeShapeType="1"/>
            </p:cNvCxnSpPr>
            <p:nvPr/>
          </p:nvCxnSpPr>
          <p:spPr bwMode="auto">
            <a:xfrm rot="16200000" flipH="1">
              <a:off x="5792189" y="4990605"/>
              <a:ext cx="118754" cy="59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Corollary (Important)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>
            <a:off x="2684463" y="5010150"/>
            <a:ext cx="4122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 flipV="1">
            <a:off x="2960688" y="2744788"/>
            <a:ext cx="0" cy="278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9" name="Text Box 9"/>
              <p:cNvSpPr txBox="1">
                <a:spLocks noChangeArrowheads="1"/>
              </p:cNvSpPr>
              <p:nvPr/>
            </p:nvSpPr>
            <p:spPr bwMode="auto">
              <a:xfrm>
                <a:off x="3217863" y="5086350"/>
                <a:ext cx="5080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1800" dirty="0"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1843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7863" y="5086350"/>
                <a:ext cx="508000" cy="366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40" name="Text Box 10"/>
              <p:cNvSpPr txBox="1">
                <a:spLocks noChangeArrowheads="1"/>
              </p:cNvSpPr>
              <p:nvPr/>
            </p:nvSpPr>
            <p:spPr bwMode="auto">
              <a:xfrm>
                <a:off x="5570538" y="5092700"/>
                <a:ext cx="560387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1800" dirty="0"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18440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0538" y="5092700"/>
                <a:ext cx="560387" cy="3667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41" name="Freeform 12"/>
          <p:cNvSpPr>
            <a:spLocks/>
          </p:cNvSpPr>
          <p:nvPr/>
        </p:nvSpPr>
        <p:spPr bwMode="auto">
          <a:xfrm>
            <a:off x="3484563" y="3276600"/>
            <a:ext cx="2505075" cy="1576388"/>
          </a:xfrm>
          <a:custGeom>
            <a:avLst/>
            <a:gdLst>
              <a:gd name="T0" fmla="*/ 0 w 1578"/>
              <a:gd name="T1" fmla="*/ 2147483647 h 993"/>
              <a:gd name="T2" fmla="*/ 2147483647 w 1578"/>
              <a:gd name="T3" fmla="*/ 2147483647 h 993"/>
              <a:gd name="T4" fmla="*/ 2147483647 w 1578"/>
              <a:gd name="T5" fmla="*/ 2147483647 h 993"/>
              <a:gd name="T6" fmla="*/ 2147483647 w 1578"/>
              <a:gd name="T7" fmla="*/ 2147483647 h 993"/>
              <a:gd name="T8" fmla="*/ 2147483647 w 1578"/>
              <a:gd name="T9" fmla="*/ 2147483647 h 993"/>
              <a:gd name="T10" fmla="*/ 2147483647 w 1578"/>
              <a:gd name="T11" fmla="*/ 0 h 9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78"/>
              <a:gd name="T19" fmla="*/ 0 h 993"/>
              <a:gd name="T20" fmla="*/ 1578 w 1578"/>
              <a:gd name="T21" fmla="*/ 993 h 9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78" h="993">
                <a:moveTo>
                  <a:pt x="0" y="826"/>
                </a:moveTo>
                <a:cubicBezTo>
                  <a:pt x="62" y="836"/>
                  <a:pt x="254" y="993"/>
                  <a:pt x="383" y="889"/>
                </a:cubicBezTo>
                <a:cubicBezTo>
                  <a:pt x="512" y="785"/>
                  <a:pt x="667" y="244"/>
                  <a:pt x="777" y="200"/>
                </a:cubicBezTo>
                <a:cubicBezTo>
                  <a:pt x="887" y="156"/>
                  <a:pt x="936" y="569"/>
                  <a:pt x="1042" y="622"/>
                </a:cubicBezTo>
                <a:cubicBezTo>
                  <a:pt x="1148" y="675"/>
                  <a:pt x="1322" y="622"/>
                  <a:pt x="1411" y="518"/>
                </a:cubicBezTo>
                <a:cubicBezTo>
                  <a:pt x="1500" y="414"/>
                  <a:pt x="1543" y="108"/>
                  <a:pt x="1578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8442" name="Freeform 13"/>
          <p:cNvSpPr>
            <a:spLocks/>
          </p:cNvSpPr>
          <p:nvPr/>
        </p:nvSpPr>
        <p:spPr bwMode="auto">
          <a:xfrm>
            <a:off x="3490913" y="2363788"/>
            <a:ext cx="2505075" cy="1576387"/>
          </a:xfrm>
          <a:custGeom>
            <a:avLst/>
            <a:gdLst>
              <a:gd name="T0" fmla="*/ 0 w 1578"/>
              <a:gd name="T1" fmla="*/ 2147483647 h 993"/>
              <a:gd name="T2" fmla="*/ 2147483647 w 1578"/>
              <a:gd name="T3" fmla="*/ 2147483647 h 993"/>
              <a:gd name="T4" fmla="*/ 2147483647 w 1578"/>
              <a:gd name="T5" fmla="*/ 2147483647 h 993"/>
              <a:gd name="T6" fmla="*/ 2147483647 w 1578"/>
              <a:gd name="T7" fmla="*/ 2147483647 h 993"/>
              <a:gd name="T8" fmla="*/ 2147483647 w 1578"/>
              <a:gd name="T9" fmla="*/ 2147483647 h 993"/>
              <a:gd name="T10" fmla="*/ 2147483647 w 1578"/>
              <a:gd name="T11" fmla="*/ 0 h 9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78"/>
              <a:gd name="T19" fmla="*/ 0 h 993"/>
              <a:gd name="T20" fmla="*/ 1578 w 1578"/>
              <a:gd name="T21" fmla="*/ 993 h 9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78" h="993">
                <a:moveTo>
                  <a:pt x="0" y="826"/>
                </a:moveTo>
                <a:cubicBezTo>
                  <a:pt x="62" y="836"/>
                  <a:pt x="254" y="993"/>
                  <a:pt x="383" y="889"/>
                </a:cubicBezTo>
                <a:cubicBezTo>
                  <a:pt x="512" y="785"/>
                  <a:pt x="667" y="244"/>
                  <a:pt x="777" y="200"/>
                </a:cubicBezTo>
                <a:cubicBezTo>
                  <a:pt x="887" y="156"/>
                  <a:pt x="936" y="569"/>
                  <a:pt x="1042" y="622"/>
                </a:cubicBezTo>
                <a:cubicBezTo>
                  <a:pt x="1148" y="675"/>
                  <a:pt x="1322" y="622"/>
                  <a:pt x="1411" y="518"/>
                </a:cubicBezTo>
                <a:cubicBezTo>
                  <a:pt x="1500" y="414"/>
                  <a:pt x="1543" y="108"/>
                  <a:pt x="1578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8443" name="Line 14"/>
          <p:cNvSpPr>
            <a:spLocks noChangeShapeType="1"/>
          </p:cNvSpPr>
          <p:nvPr/>
        </p:nvSpPr>
        <p:spPr bwMode="auto">
          <a:xfrm flipH="1" flipV="1">
            <a:off x="4306888" y="3419475"/>
            <a:ext cx="12700" cy="1576388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8444" name="Line 15"/>
          <p:cNvSpPr>
            <a:spLocks noChangeShapeType="1"/>
          </p:cNvSpPr>
          <p:nvPr/>
        </p:nvSpPr>
        <p:spPr bwMode="auto">
          <a:xfrm flipH="1">
            <a:off x="4121150" y="3087688"/>
            <a:ext cx="384175" cy="755650"/>
          </a:xfrm>
          <a:prstGeom prst="line">
            <a:avLst/>
          </a:prstGeom>
          <a:noFill/>
          <a:ln w="28575">
            <a:solidFill>
              <a:srgbClr val="99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8445" name="Line 16"/>
          <p:cNvSpPr>
            <a:spLocks noChangeShapeType="1"/>
          </p:cNvSpPr>
          <p:nvPr/>
        </p:nvSpPr>
        <p:spPr bwMode="auto">
          <a:xfrm flipH="1">
            <a:off x="4135438" y="3965575"/>
            <a:ext cx="384175" cy="755650"/>
          </a:xfrm>
          <a:prstGeom prst="line">
            <a:avLst/>
          </a:prstGeom>
          <a:noFill/>
          <a:ln w="28575">
            <a:solidFill>
              <a:srgbClr val="99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8446" name="Line 17"/>
          <p:cNvSpPr>
            <a:spLocks noChangeShapeType="1"/>
          </p:cNvSpPr>
          <p:nvPr/>
        </p:nvSpPr>
        <p:spPr bwMode="auto">
          <a:xfrm>
            <a:off x="5327650" y="3392488"/>
            <a:ext cx="0" cy="9413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aphicFrame>
        <p:nvGraphicFramePr>
          <p:cNvPr id="18447" name="Object 18"/>
          <p:cNvGraphicFramePr>
            <a:graphicFrameLocks noChangeAspect="1"/>
          </p:cNvGraphicFramePr>
          <p:nvPr/>
        </p:nvGraphicFramePr>
        <p:xfrm>
          <a:off x="5948363" y="2117725"/>
          <a:ext cx="116046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8" name="Equation" r:id="rId5" imgW="583947" imgH="203112" progId="Equation.3">
                  <p:embed/>
                </p:oleObj>
              </mc:Choice>
              <mc:Fallback>
                <p:oleObj name="Equation" r:id="rId5" imgW="583947" imgH="203112" progId="Equation.3">
                  <p:embed/>
                  <p:pic>
                    <p:nvPicPr>
                      <p:cNvPr id="1844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363" y="2117725"/>
                        <a:ext cx="116046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8" name="Object 19"/>
          <p:cNvGraphicFramePr>
            <a:graphicFrameLocks noChangeAspect="1"/>
          </p:cNvGraphicFramePr>
          <p:nvPr/>
        </p:nvGraphicFramePr>
        <p:xfrm>
          <a:off x="5994400" y="3198813"/>
          <a:ext cx="113506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9" name="Equation" r:id="rId7" imgW="571252" imgH="203112" progId="Equation.3">
                  <p:embed/>
                </p:oleObj>
              </mc:Choice>
              <mc:Fallback>
                <p:oleObj name="Equation" r:id="rId7" imgW="571252" imgH="203112" progId="Equation.3">
                  <p:embed/>
                  <p:pic>
                    <p:nvPicPr>
                      <p:cNvPr id="1844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3198813"/>
                        <a:ext cx="1135063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9" name="Object 20"/>
          <p:cNvGraphicFramePr>
            <a:graphicFrameLocks noChangeAspect="1"/>
          </p:cNvGraphicFramePr>
          <p:nvPr/>
        </p:nvGraphicFramePr>
        <p:xfrm>
          <a:off x="5487988" y="3524250"/>
          <a:ext cx="30162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0" name="Equation" r:id="rId9" imgW="152202" imgH="177569" progId="Equation.3">
                  <p:embed/>
                </p:oleObj>
              </mc:Choice>
              <mc:Fallback>
                <p:oleObj name="Equation" r:id="rId9" imgW="152202" imgH="177569" progId="Equation.3">
                  <p:embed/>
                  <p:pic>
                    <p:nvPicPr>
                      <p:cNvPr id="1844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7988" y="3524250"/>
                        <a:ext cx="301625" cy="3476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0" name="Object 4"/>
          <p:cNvGraphicFramePr>
            <a:graphicFrameLocks noChangeAspect="1"/>
          </p:cNvGraphicFramePr>
          <p:nvPr/>
        </p:nvGraphicFramePr>
        <p:xfrm>
          <a:off x="476250" y="3500438"/>
          <a:ext cx="2249488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1" name="Equation" r:id="rId11" imgW="1295400" imgH="431800" progId="Equation.DSMT4">
                  <p:embed/>
                </p:oleObj>
              </mc:Choice>
              <mc:Fallback>
                <p:oleObj name="Equation" r:id="rId11" imgW="1295400" imgH="431800" progId="Equation.DSMT4">
                  <p:embed/>
                  <p:pic>
                    <p:nvPicPr>
                      <p:cNvPr id="184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3500438"/>
                        <a:ext cx="2249488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1" name="Rectangle 18"/>
          <p:cNvSpPr>
            <a:spLocks noChangeArrowheads="1"/>
          </p:cNvSpPr>
          <p:nvPr/>
        </p:nvSpPr>
        <p:spPr bwMode="auto">
          <a:xfrm>
            <a:off x="714375" y="4562475"/>
            <a:ext cx="1276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200">
                <a:solidFill>
                  <a:srgbClr val="0070C0"/>
                </a:solidFill>
                <a:latin typeface="Comic Sans MS" pitchFamily="66" charset="0"/>
              </a:rPr>
              <a:t>Why?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36ECE188-8D0E-451A-9ACD-3C6D4A737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The Extreme Value Theorem</a:t>
            </a:r>
            <a:endParaRPr lang="en-US" altLang="en-US"/>
          </a:p>
        </p:txBody>
      </p:sp>
      <p:pic>
        <p:nvPicPr>
          <p:cNvPr id="10243" name="Picture 4">
            <a:extLst>
              <a:ext uri="{FF2B5EF4-FFF2-40B4-BE49-F238E27FC236}">
                <a16:creationId xmlns:a16="http://schemas.microsoft.com/office/drawing/2014/main" id="{C5BFEE67-2EB1-4FCE-9B96-72FD1A1E4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4097338"/>
            <a:ext cx="75057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DE193FF1-E942-4FE4-B3EF-38D1091E5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132013"/>
            <a:ext cx="859631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B2885F1B-666E-4CDB-B7C0-2A0C8F904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Fermat’s Theorem</a:t>
            </a:r>
            <a:endParaRPr lang="en-US" altLang="en-US"/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4A57B450-7C37-47AD-9D00-1F8490562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7413"/>
            <a:ext cx="8734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1" i="0" u="none" strike="noStrike" cap="none" normalizeH="0" baseline="0" smtClean="0">
            <a:ln>
              <a:noFill/>
            </a:ln>
            <a:solidFill>
              <a:srgbClr val="FF6600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1" i="0" u="none" strike="noStrike" cap="none" normalizeH="0" baseline="0" smtClean="0">
            <a:ln>
              <a:noFill/>
            </a:ln>
            <a:solidFill>
              <a:srgbClr val="FF6600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418</Words>
  <Application>Microsoft Office PowerPoint</Application>
  <PresentationFormat>On-screen Show (4:3)</PresentationFormat>
  <Paragraphs>92</Paragraphs>
  <Slides>71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Arial Black</vt:lpstr>
      <vt:lpstr>Arial</vt:lpstr>
      <vt:lpstr>Wingdings</vt:lpstr>
      <vt:lpstr>Calibri</vt:lpstr>
      <vt:lpstr>Times New Roman</vt:lpstr>
      <vt:lpstr>Verdana</vt:lpstr>
      <vt:lpstr>Studio</vt:lpstr>
      <vt:lpstr>Equation</vt:lpstr>
      <vt:lpstr>MAT 3749 Introduction to Analysis</vt:lpstr>
      <vt:lpstr>Important Result</vt:lpstr>
      <vt:lpstr>Preview</vt:lpstr>
      <vt:lpstr>References</vt:lpstr>
      <vt:lpstr>Maximum Value</vt:lpstr>
      <vt:lpstr>Local Maximum</vt:lpstr>
      <vt:lpstr>T or F</vt:lpstr>
      <vt:lpstr>The Extreme Value Theorem</vt:lpstr>
      <vt:lpstr>Fermat’s Theorem</vt:lpstr>
      <vt:lpstr>Lemma (HW)</vt:lpstr>
      <vt:lpstr>Fermat’s Theorem</vt:lpstr>
      <vt:lpstr>Conceptual Diagrams</vt:lpstr>
      <vt:lpstr>Fermat’s Theorem</vt:lpstr>
      <vt:lpstr>Fermat’s Theorem</vt:lpstr>
      <vt:lpstr>Fermat’s Theorem</vt:lpstr>
      <vt:lpstr>Fermat’s Theorem</vt:lpstr>
      <vt:lpstr>Proof</vt:lpstr>
      <vt:lpstr>Proof</vt:lpstr>
      <vt:lpstr>Proof</vt:lpstr>
      <vt:lpstr>Proof</vt:lpstr>
      <vt:lpstr>Rolle’s Theorem</vt:lpstr>
      <vt:lpstr>Rolle’s Theorem</vt:lpstr>
      <vt:lpstr>Rolle’s Theorem</vt:lpstr>
      <vt:lpstr>Rolle’s Theorem</vt:lpstr>
      <vt:lpstr>Rolle’s Theorem</vt:lpstr>
      <vt:lpstr>Rolle’s Theorem</vt:lpstr>
      <vt:lpstr>Rolle’s Theorem</vt:lpstr>
      <vt:lpstr>Rolle’s Theorem</vt:lpstr>
      <vt:lpstr>Rolle’s Theorem</vt:lpstr>
      <vt:lpstr>Rolle’s Theorem</vt:lpstr>
      <vt:lpstr>Rolle’s Theorem</vt:lpstr>
      <vt:lpstr>Rolle’s Theorem</vt:lpstr>
      <vt:lpstr>Rolle’s Theorem</vt:lpstr>
      <vt:lpstr>Rolle’s Theorem</vt:lpstr>
      <vt:lpstr>Rolle’s Theorem</vt:lpstr>
      <vt:lpstr>Rolle’s Theorem</vt:lpstr>
      <vt:lpstr>Rolle’s Theorem</vt:lpstr>
      <vt:lpstr>Rolle’s Theorem</vt:lpstr>
      <vt:lpstr>Rolle’s Theorem</vt:lpstr>
      <vt:lpstr>Rolle’s Theorem</vt:lpstr>
      <vt:lpstr>Proof</vt:lpstr>
      <vt:lpstr>Proof</vt:lpstr>
      <vt:lpstr>The Mean Value Theorem</vt:lpstr>
      <vt:lpstr>The Mean Value Theorem</vt:lpstr>
      <vt:lpstr>The Mean Value Theorem</vt:lpstr>
      <vt:lpstr>The Mean Value Theorem</vt:lpstr>
      <vt:lpstr>The Mean Value Theorem</vt:lpstr>
      <vt:lpstr>The Mean Value Theorem</vt:lpstr>
      <vt:lpstr>The Mean Value Theorem</vt:lpstr>
      <vt:lpstr>The Mean Value Theorem</vt:lpstr>
      <vt:lpstr>The Mean Value Theorem</vt:lpstr>
      <vt:lpstr>The Mean Value Theorem</vt:lpstr>
      <vt:lpstr>Proof</vt:lpstr>
      <vt:lpstr>The Mean Value Theorem</vt:lpstr>
      <vt:lpstr>The Mean Value Theorem</vt:lpstr>
      <vt:lpstr>The Mean Value Theorem</vt:lpstr>
      <vt:lpstr>Theorem (Consequence of the MVT)</vt:lpstr>
      <vt:lpstr>Theorem (Consequence of the MVT)</vt:lpstr>
      <vt:lpstr>Theorem (Consequence of the MVT)</vt:lpstr>
      <vt:lpstr>Theorem (Consequence of the MVT)</vt:lpstr>
      <vt:lpstr>Theorem (Consequence of the MVT)</vt:lpstr>
      <vt:lpstr>Theorem (Consequence of the MVT)</vt:lpstr>
      <vt:lpstr>Theorem (Consequence of the MVT)</vt:lpstr>
      <vt:lpstr>Theorem (Consequence of the MVT)</vt:lpstr>
      <vt:lpstr>Theorem (Consequence of the MVT)</vt:lpstr>
      <vt:lpstr>Theorem (Consequence of the MVT)</vt:lpstr>
      <vt:lpstr>Theorem (Consequence of the MVT)</vt:lpstr>
      <vt:lpstr>Theorem (Consequence of the MVT)</vt:lpstr>
      <vt:lpstr>Theorem (Consequence of the MVT)</vt:lpstr>
      <vt:lpstr>Corollary (Important)</vt:lpstr>
      <vt:lpstr>Corollary (Important)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 3749 Introduction to Analysis</dc:title>
  <dc:creator>Lau, Wai (Mathematics)</dc:creator>
  <cp:lastModifiedBy>Lau, Wai (Mathematics)</cp:lastModifiedBy>
  <cp:revision>2</cp:revision>
  <dcterms:created xsi:type="dcterms:W3CDTF">2020-10-24T03:01:23Z</dcterms:created>
  <dcterms:modified xsi:type="dcterms:W3CDTF">2020-10-24T03:10:12Z</dcterms:modified>
</cp:coreProperties>
</file>